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577" r:id="rId2"/>
    <p:sldId id="761" r:id="rId3"/>
    <p:sldId id="763" r:id="rId4"/>
    <p:sldId id="762" r:id="rId5"/>
    <p:sldId id="746" r:id="rId6"/>
    <p:sldId id="745" r:id="rId7"/>
    <p:sldId id="754" r:id="rId8"/>
    <p:sldId id="753" r:id="rId9"/>
    <p:sldId id="747" r:id="rId10"/>
    <p:sldId id="731" r:id="rId11"/>
    <p:sldId id="760" r:id="rId12"/>
    <p:sldId id="751" r:id="rId13"/>
    <p:sldId id="509" r:id="rId14"/>
    <p:sldId id="716" r:id="rId15"/>
    <p:sldId id="741" r:id="rId16"/>
    <p:sldId id="73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7638" autoAdjust="0"/>
  </p:normalViewPr>
  <p:slideViewPr>
    <p:cSldViewPr snapToGrid="0">
      <p:cViewPr>
        <p:scale>
          <a:sx n="66" d="100"/>
          <a:sy n="66" d="100"/>
        </p:scale>
        <p:origin x="552" y="-67"/>
      </p:cViewPr>
      <p:guideLst/>
    </p:cSldViewPr>
  </p:slideViewPr>
  <p:outlineViewPr>
    <p:cViewPr>
      <p:scale>
        <a:sx n="33" d="100"/>
        <a:sy n="33" d="100"/>
      </p:scale>
      <p:origin x="0" y="0"/>
    </p:cViewPr>
  </p:outlineViewPr>
  <p:notesTextViewPr>
    <p:cViewPr>
      <p:scale>
        <a:sx n="125" d="100"/>
        <a:sy n="125" d="100"/>
      </p:scale>
      <p:origin x="0" y="0"/>
    </p:cViewPr>
  </p:notesTextViewPr>
  <p:notesViewPr>
    <p:cSldViewPr snapToGrid="0">
      <p:cViewPr varScale="1">
        <p:scale>
          <a:sx n="84" d="100"/>
          <a:sy n="84" d="100"/>
        </p:scale>
        <p:origin x="942"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am Kamp" userId="c0c13cdc-d141-4d20-b487-3f84e0a5d1a6" providerId="ADAL" clId="{3E9570E2-A106-42B7-B33A-8B569EC08DE2}"/>
    <pc:docChg chg="delSld modSld">
      <pc:chgData name="William Kamp" userId="c0c13cdc-d141-4d20-b487-3f84e0a5d1a6" providerId="ADAL" clId="{3E9570E2-A106-42B7-B33A-8B569EC08DE2}" dt="2024-05-30T00:25:08.191" v="98" actId="6549"/>
      <pc:docMkLst>
        <pc:docMk/>
      </pc:docMkLst>
      <pc:sldChg chg="modNotesTx">
        <pc:chgData name="William Kamp" userId="c0c13cdc-d141-4d20-b487-3f84e0a5d1a6" providerId="ADAL" clId="{3E9570E2-A106-42B7-B33A-8B569EC08DE2}" dt="2024-05-30T00:16:09.404" v="12" actId="6549"/>
        <pc:sldMkLst>
          <pc:docMk/>
          <pc:sldMk cId="3939713346" sldId="509"/>
        </pc:sldMkLst>
      </pc:sldChg>
      <pc:sldChg chg="modNotesTx">
        <pc:chgData name="William Kamp" userId="c0c13cdc-d141-4d20-b487-3f84e0a5d1a6" providerId="ADAL" clId="{3E9570E2-A106-42B7-B33A-8B569EC08DE2}" dt="2024-05-30T00:15:13.794" v="2" actId="20577"/>
        <pc:sldMkLst>
          <pc:docMk/>
          <pc:sldMk cId="1437746569" sldId="577"/>
        </pc:sldMkLst>
      </pc:sldChg>
      <pc:sldChg chg="modNotesTx">
        <pc:chgData name="William Kamp" userId="c0c13cdc-d141-4d20-b487-3f84e0a5d1a6" providerId="ADAL" clId="{3E9570E2-A106-42B7-B33A-8B569EC08DE2}" dt="2024-05-30T00:16:12.813" v="13" actId="6549"/>
        <pc:sldMkLst>
          <pc:docMk/>
          <pc:sldMk cId="2308252088" sldId="716"/>
        </pc:sldMkLst>
      </pc:sldChg>
      <pc:sldChg chg="modNotesTx">
        <pc:chgData name="William Kamp" userId="c0c13cdc-d141-4d20-b487-3f84e0a5d1a6" providerId="ADAL" clId="{3E9570E2-A106-42B7-B33A-8B569EC08DE2}" dt="2024-05-30T00:15:56.442" v="10" actId="6549"/>
        <pc:sldMkLst>
          <pc:docMk/>
          <pc:sldMk cId="1734871311" sldId="731"/>
        </pc:sldMkLst>
      </pc:sldChg>
      <pc:sldChg chg="modNotesTx">
        <pc:chgData name="William Kamp" userId="c0c13cdc-d141-4d20-b487-3f84e0a5d1a6" providerId="ADAL" clId="{3E9570E2-A106-42B7-B33A-8B569EC08DE2}" dt="2024-05-30T00:17:09.880" v="15" actId="6549"/>
        <pc:sldMkLst>
          <pc:docMk/>
          <pc:sldMk cId="2461849539" sldId="734"/>
        </pc:sldMkLst>
      </pc:sldChg>
      <pc:sldChg chg="modNotesTx">
        <pc:chgData name="William Kamp" userId="c0c13cdc-d141-4d20-b487-3f84e0a5d1a6" providerId="ADAL" clId="{3E9570E2-A106-42B7-B33A-8B569EC08DE2}" dt="2024-05-30T00:25:08.191" v="98" actId="6549"/>
        <pc:sldMkLst>
          <pc:docMk/>
          <pc:sldMk cId="2825907641" sldId="741"/>
        </pc:sldMkLst>
      </pc:sldChg>
      <pc:sldChg chg="modNotesTx">
        <pc:chgData name="William Kamp" userId="c0c13cdc-d141-4d20-b487-3f84e0a5d1a6" providerId="ADAL" clId="{3E9570E2-A106-42B7-B33A-8B569EC08DE2}" dt="2024-05-30T00:15:32.732" v="7" actId="6549"/>
        <pc:sldMkLst>
          <pc:docMk/>
          <pc:sldMk cId="1838164214" sldId="745"/>
        </pc:sldMkLst>
      </pc:sldChg>
      <pc:sldChg chg="modNotesTx">
        <pc:chgData name="William Kamp" userId="c0c13cdc-d141-4d20-b487-3f84e0a5d1a6" providerId="ADAL" clId="{3E9570E2-A106-42B7-B33A-8B569EC08DE2}" dt="2024-05-30T00:15:29.863" v="6" actId="6549"/>
        <pc:sldMkLst>
          <pc:docMk/>
          <pc:sldMk cId="4031762396" sldId="746"/>
        </pc:sldMkLst>
      </pc:sldChg>
      <pc:sldChg chg="modNotesTx">
        <pc:chgData name="William Kamp" userId="c0c13cdc-d141-4d20-b487-3f84e0a5d1a6" providerId="ADAL" clId="{3E9570E2-A106-42B7-B33A-8B569EC08DE2}" dt="2024-05-30T00:15:05.271" v="1" actId="20577"/>
        <pc:sldMkLst>
          <pc:docMk/>
          <pc:sldMk cId="2873895203" sldId="751"/>
        </pc:sldMkLst>
      </pc:sldChg>
      <pc:sldChg chg="modNotesTx">
        <pc:chgData name="William Kamp" userId="c0c13cdc-d141-4d20-b487-3f84e0a5d1a6" providerId="ADAL" clId="{3E9570E2-A106-42B7-B33A-8B569EC08DE2}" dt="2024-05-30T00:15:42.883" v="9" actId="6549"/>
        <pc:sldMkLst>
          <pc:docMk/>
          <pc:sldMk cId="3664209417" sldId="753"/>
        </pc:sldMkLst>
      </pc:sldChg>
      <pc:sldChg chg="modNotesTx">
        <pc:chgData name="William Kamp" userId="c0c13cdc-d141-4d20-b487-3f84e0a5d1a6" providerId="ADAL" clId="{3E9570E2-A106-42B7-B33A-8B569EC08DE2}" dt="2024-05-30T00:15:35.558" v="8" actId="6549"/>
        <pc:sldMkLst>
          <pc:docMk/>
          <pc:sldMk cId="1854987351" sldId="754"/>
        </pc:sldMkLst>
      </pc:sldChg>
      <pc:sldChg chg="del">
        <pc:chgData name="William Kamp" userId="c0c13cdc-d141-4d20-b487-3f84e0a5d1a6" providerId="ADAL" clId="{3E9570E2-A106-42B7-B33A-8B569EC08DE2}" dt="2024-05-30T00:17:12.111" v="16" actId="47"/>
        <pc:sldMkLst>
          <pc:docMk/>
          <pc:sldMk cId="1937077773" sldId="758"/>
        </pc:sldMkLst>
      </pc:sldChg>
      <pc:sldChg chg="modNotesTx">
        <pc:chgData name="William Kamp" userId="c0c13cdc-d141-4d20-b487-3f84e0a5d1a6" providerId="ADAL" clId="{3E9570E2-A106-42B7-B33A-8B569EC08DE2}" dt="2024-05-30T00:16:01.228" v="11" actId="6549"/>
        <pc:sldMkLst>
          <pc:docMk/>
          <pc:sldMk cId="1191702300" sldId="760"/>
        </pc:sldMkLst>
      </pc:sldChg>
      <pc:sldChg chg="modNotesTx">
        <pc:chgData name="William Kamp" userId="c0c13cdc-d141-4d20-b487-3f84e0a5d1a6" providerId="ADAL" clId="{3E9570E2-A106-42B7-B33A-8B569EC08DE2}" dt="2024-05-30T00:15:16.689" v="3" actId="20577"/>
        <pc:sldMkLst>
          <pc:docMk/>
          <pc:sldMk cId="3067713632" sldId="761"/>
        </pc:sldMkLst>
      </pc:sldChg>
      <pc:sldChg chg="modSp mod modNotesTx">
        <pc:chgData name="William Kamp" userId="c0c13cdc-d141-4d20-b487-3f84e0a5d1a6" providerId="ADAL" clId="{3E9570E2-A106-42B7-B33A-8B569EC08DE2}" dt="2024-05-30T00:20:40.985" v="95" actId="14100"/>
        <pc:sldMkLst>
          <pc:docMk/>
          <pc:sldMk cId="1367756663" sldId="762"/>
        </pc:sldMkLst>
        <pc:spChg chg="mod">
          <ac:chgData name="William Kamp" userId="c0c13cdc-d141-4d20-b487-3f84e0a5d1a6" providerId="ADAL" clId="{3E9570E2-A106-42B7-B33A-8B569EC08DE2}" dt="2024-05-30T00:20:40.985" v="95" actId="14100"/>
          <ac:spMkLst>
            <pc:docMk/>
            <pc:sldMk cId="1367756663" sldId="762"/>
            <ac:spMk id="3" creationId="{B140E510-FF72-4E60-455A-8A4D5E533C60}"/>
          </ac:spMkLst>
        </pc:spChg>
      </pc:sldChg>
      <pc:sldChg chg="modNotesTx">
        <pc:chgData name="William Kamp" userId="c0c13cdc-d141-4d20-b487-3f84e0a5d1a6" providerId="ADAL" clId="{3E9570E2-A106-42B7-B33A-8B569EC08DE2}" dt="2024-05-30T00:15:21.296" v="4" actId="20577"/>
        <pc:sldMkLst>
          <pc:docMk/>
          <pc:sldMk cId="4198229687" sldId="763"/>
        </pc:sldMkLst>
      </pc:sldChg>
      <pc:sldChg chg="del">
        <pc:chgData name="William Kamp" userId="c0c13cdc-d141-4d20-b487-3f84e0a5d1a6" providerId="ADAL" clId="{3E9570E2-A106-42B7-B33A-8B569EC08DE2}" dt="2024-05-30T00:17:15.358" v="17" actId="47"/>
        <pc:sldMkLst>
          <pc:docMk/>
          <pc:sldMk cId="1659419759" sldId="76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E0D453-B9C0-4DF7-913F-79F4217A7F6E}" type="datetimeFigureOut">
              <a:rPr lang="en-US" smtClean="0"/>
              <a:pPr/>
              <a:t>5/23/2024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22B42C-3811-423E-8A09-0AABD3371420}" type="slidenum">
              <a:rPr lang="en-US" smtClean="0"/>
              <a:pPr/>
              <a:t>‹#›</a:t>
            </a:fld>
            <a:endParaRPr lang="en-US"/>
          </a:p>
        </p:txBody>
      </p:sp>
    </p:spTree>
    <p:extLst>
      <p:ext uri="{BB962C8B-B14F-4D97-AF65-F5344CB8AC3E}">
        <p14:creationId xmlns:p14="http://schemas.microsoft.com/office/powerpoint/2010/main" val="2822253564"/>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000" kern="1200">
        <a:solidFill>
          <a:schemeClr val="tx1"/>
        </a:solidFill>
        <a:latin typeface="+mn-lt"/>
        <a:ea typeface="+mn-ea"/>
        <a:cs typeface="+mn-cs"/>
      </a:defRPr>
    </a:lvl2pPr>
    <a:lvl3pPr marL="914400" algn="l" defTabSz="914400" rtl="0" eaLnBrk="1" latinLnBrk="0" hangingPunct="1">
      <a:defRPr sz="1000" kern="1200">
        <a:solidFill>
          <a:schemeClr val="tx1"/>
        </a:solidFill>
        <a:latin typeface="+mn-lt"/>
        <a:ea typeface="+mn-ea"/>
        <a:cs typeface="+mn-cs"/>
      </a:defRPr>
    </a:lvl3pPr>
    <a:lvl4pPr marL="1371600" algn="l" defTabSz="914400" rtl="0" eaLnBrk="1" latinLnBrk="0" hangingPunct="1">
      <a:defRPr sz="1000" kern="1200">
        <a:solidFill>
          <a:schemeClr val="tx1"/>
        </a:solidFill>
        <a:latin typeface="+mn-lt"/>
        <a:ea typeface="+mn-ea"/>
        <a:cs typeface="+mn-cs"/>
      </a:defRPr>
    </a:lvl4pPr>
    <a:lvl5pPr marL="182880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22B42C-3811-423E-8A09-0AABD3371420}" type="slidenum">
              <a:rPr lang="en-US" smtClean="0"/>
              <a:t>1</a:t>
            </a:fld>
            <a:endParaRPr lang="en-US"/>
          </a:p>
        </p:txBody>
      </p:sp>
    </p:spTree>
    <p:extLst>
      <p:ext uri="{BB962C8B-B14F-4D97-AF65-F5344CB8AC3E}">
        <p14:creationId xmlns:p14="http://schemas.microsoft.com/office/powerpoint/2010/main" val="3529000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2322B42C-3811-423E-8A09-0AABD3371420}" type="slidenum">
              <a:rPr lang="en-US" smtClean="0"/>
              <a:t>10</a:t>
            </a:fld>
            <a:endParaRPr lang="en-US"/>
          </a:p>
        </p:txBody>
      </p:sp>
    </p:spTree>
    <p:extLst>
      <p:ext uri="{BB962C8B-B14F-4D97-AF65-F5344CB8AC3E}">
        <p14:creationId xmlns:p14="http://schemas.microsoft.com/office/powerpoint/2010/main" val="4114433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322B42C-3811-423E-8A09-0AABD3371420}" type="slidenum">
              <a:rPr lang="en-US" smtClean="0"/>
              <a:t>11</a:t>
            </a:fld>
            <a:endParaRPr lang="en-US"/>
          </a:p>
        </p:txBody>
      </p:sp>
    </p:spTree>
    <p:extLst>
      <p:ext uri="{BB962C8B-B14F-4D97-AF65-F5344CB8AC3E}">
        <p14:creationId xmlns:p14="http://schemas.microsoft.com/office/powerpoint/2010/main" val="1516027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322B42C-3811-423E-8A09-0AABD3371420}" type="slidenum">
              <a:rPr lang="en-US" smtClean="0"/>
              <a:t>12</a:t>
            </a:fld>
            <a:endParaRPr lang="en-US"/>
          </a:p>
        </p:txBody>
      </p:sp>
    </p:spTree>
    <p:extLst>
      <p:ext uri="{BB962C8B-B14F-4D97-AF65-F5344CB8AC3E}">
        <p14:creationId xmlns:p14="http://schemas.microsoft.com/office/powerpoint/2010/main" val="3525310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322B42C-3811-423E-8A09-0AABD3371420}" type="slidenum">
              <a:rPr lang="en-US" smtClean="0"/>
              <a:t>13</a:t>
            </a:fld>
            <a:endParaRPr lang="en-US"/>
          </a:p>
        </p:txBody>
      </p:sp>
    </p:spTree>
    <p:extLst>
      <p:ext uri="{BB962C8B-B14F-4D97-AF65-F5344CB8AC3E}">
        <p14:creationId xmlns:p14="http://schemas.microsoft.com/office/powerpoint/2010/main" val="1514798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322B42C-3811-423E-8A09-0AABD3371420}" type="slidenum">
              <a:rPr lang="en-US" smtClean="0"/>
              <a:t>14</a:t>
            </a:fld>
            <a:endParaRPr lang="en-US"/>
          </a:p>
        </p:txBody>
      </p:sp>
    </p:spTree>
    <p:extLst>
      <p:ext uri="{BB962C8B-B14F-4D97-AF65-F5344CB8AC3E}">
        <p14:creationId xmlns:p14="http://schemas.microsoft.com/office/powerpoint/2010/main" val="3322439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322B42C-3811-423E-8A09-0AABD3371420}" type="slidenum">
              <a:rPr lang="en-US" smtClean="0"/>
              <a:t>15</a:t>
            </a:fld>
            <a:endParaRPr lang="en-US"/>
          </a:p>
        </p:txBody>
      </p:sp>
    </p:spTree>
    <p:extLst>
      <p:ext uri="{BB962C8B-B14F-4D97-AF65-F5344CB8AC3E}">
        <p14:creationId xmlns:p14="http://schemas.microsoft.com/office/powerpoint/2010/main" val="149228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22B42C-3811-423E-8A09-0AABD3371420}" type="slidenum">
              <a:rPr lang="en-US" smtClean="0"/>
              <a:t>16</a:t>
            </a:fld>
            <a:endParaRPr lang="en-US"/>
          </a:p>
        </p:txBody>
      </p:sp>
    </p:spTree>
    <p:extLst>
      <p:ext uri="{BB962C8B-B14F-4D97-AF65-F5344CB8AC3E}">
        <p14:creationId xmlns:p14="http://schemas.microsoft.com/office/powerpoint/2010/main" val="1047192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322B42C-3811-423E-8A09-0AABD3371420}" type="slidenum">
              <a:rPr lang="en-US" smtClean="0"/>
              <a:t>2</a:t>
            </a:fld>
            <a:endParaRPr lang="en-US"/>
          </a:p>
        </p:txBody>
      </p:sp>
    </p:spTree>
    <p:extLst>
      <p:ext uri="{BB962C8B-B14F-4D97-AF65-F5344CB8AC3E}">
        <p14:creationId xmlns:p14="http://schemas.microsoft.com/office/powerpoint/2010/main" val="3232292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22B42C-3811-423E-8A09-0AABD3371420}" type="slidenum">
              <a:rPr lang="en-US" smtClean="0"/>
              <a:t>3</a:t>
            </a:fld>
            <a:endParaRPr lang="en-US"/>
          </a:p>
        </p:txBody>
      </p:sp>
    </p:spTree>
    <p:extLst>
      <p:ext uri="{BB962C8B-B14F-4D97-AF65-F5344CB8AC3E}">
        <p14:creationId xmlns:p14="http://schemas.microsoft.com/office/powerpoint/2010/main" val="3315718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effectLst/>
            </a:endParaRPr>
          </a:p>
        </p:txBody>
      </p:sp>
      <p:sp>
        <p:nvSpPr>
          <p:cNvPr id="4" name="Slide Number Placeholder 3"/>
          <p:cNvSpPr>
            <a:spLocks noGrp="1"/>
          </p:cNvSpPr>
          <p:nvPr>
            <p:ph type="sldNum" sz="quarter" idx="5"/>
          </p:nvPr>
        </p:nvSpPr>
        <p:spPr/>
        <p:txBody>
          <a:bodyPr/>
          <a:lstStyle/>
          <a:p>
            <a:fld id="{2322B42C-3811-423E-8A09-0AABD3371420}" type="slidenum">
              <a:rPr lang="en-US" smtClean="0"/>
              <a:t>4</a:t>
            </a:fld>
            <a:endParaRPr lang="en-US"/>
          </a:p>
        </p:txBody>
      </p:sp>
    </p:spTree>
    <p:extLst>
      <p:ext uri="{BB962C8B-B14F-4D97-AF65-F5344CB8AC3E}">
        <p14:creationId xmlns:p14="http://schemas.microsoft.com/office/powerpoint/2010/main" val="3892226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322B42C-3811-423E-8A09-0AABD3371420}" type="slidenum">
              <a:rPr lang="en-US" smtClean="0"/>
              <a:t>5</a:t>
            </a:fld>
            <a:endParaRPr lang="en-US"/>
          </a:p>
        </p:txBody>
      </p:sp>
    </p:spTree>
    <p:extLst>
      <p:ext uri="{BB962C8B-B14F-4D97-AF65-F5344CB8AC3E}">
        <p14:creationId xmlns:p14="http://schemas.microsoft.com/office/powerpoint/2010/main" val="1936059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322B42C-3811-423E-8A09-0AABD3371420}" type="slidenum">
              <a:rPr lang="en-US" smtClean="0"/>
              <a:t>6</a:t>
            </a:fld>
            <a:endParaRPr lang="en-US"/>
          </a:p>
        </p:txBody>
      </p:sp>
    </p:spTree>
    <p:extLst>
      <p:ext uri="{BB962C8B-B14F-4D97-AF65-F5344CB8AC3E}">
        <p14:creationId xmlns:p14="http://schemas.microsoft.com/office/powerpoint/2010/main" val="507292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322B42C-3811-423E-8A09-0AABD3371420}" type="slidenum">
              <a:rPr lang="en-US" smtClean="0"/>
              <a:t>7</a:t>
            </a:fld>
            <a:endParaRPr lang="en-US"/>
          </a:p>
        </p:txBody>
      </p:sp>
    </p:spTree>
    <p:extLst>
      <p:ext uri="{BB962C8B-B14F-4D97-AF65-F5344CB8AC3E}">
        <p14:creationId xmlns:p14="http://schemas.microsoft.com/office/powerpoint/2010/main" val="4105502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Titillium Web" panose="00000500000000000000" pitchFamily="2"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2322B42C-3811-423E-8A09-0AABD3371420}" type="slidenum">
              <a:rPr lang="en-US" smtClean="0"/>
              <a:t>8</a:t>
            </a:fld>
            <a:endParaRPr lang="en-US"/>
          </a:p>
        </p:txBody>
      </p:sp>
    </p:spTree>
    <p:extLst>
      <p:ext uri="{BB962C8B-B14F-4D97-AF65-F5344CB8AC3E}">
        <p14:creationId xmlns:p14="http://schemas.microsoft.com/office/powerpoint/2010/main" val="3272232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Java SLA is observed using the </a:t>
            </a:r>
            <a:r>
              <a:rPr lang="en-US" dirty="0">
                <a:ea typeface="Open Sans" panose="020B0606030504020204" pitchFamily="34" charset="0"/>
                <a:cs typeface="Open Sans" panose="020B0606030504020204" pitchFamily="34" charset="0"/>
              </a:rPr>
              <a:t>Data Unification and Altimetry Combinations System or DUACS as satellite altimetry data along the southern coast of Java from 1993-2022. This satellite data was validated against 4 tide gauges along the Indonesian coasts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effectLst/>
                <a:latin typeface="Calibri" panose="020F0502020204030204" pitchFamily="34" charset="0"/>
                <a:ea typeface="Calibri" panose="020F0502020204030204" pitchFamily="34" charset="0"/>
                <a:cs typeface="Times New Roman" panose="02020603050405020304" pitchFamily="18" charset="0"/>
              </a:rPr>
              <a:t>We found the mean along the southern coast of Java, shown in blue, and removed externally forced sea level rise by subtracting the linear trend. We defined HEX, shown as vertical black lines, as events that exceeded the 90</a:t>
            </a:r>
            <a:r>
              <a:rPr lang="en-US"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dirty="0">
                <a:effectLst/>
                <a:latin typeface="Calibri" panose="020F0502020204030204" pitchFamily="34" charset="0"/>
                <a:ea typeface="Calibri" panose="020F0502020204030204" pitchFamily="34" charset="0"/>
                <a:cs typeface="Times New Roman" panose="02020603050405020304" pitchFamily="18" charset="0"/>
              </a:rPr>
              <a:t> percentile, shown in red, for at least 5 consecutive days. We identified a total of 56 HEX events from 1993-2022</a:t>
            </a:r>
          </a:p>
          <a:p>
            <a:pPr marL="0" marR="0">
              <a:lnSpc>
                <a:spcPct val="107000"/>
              </a:lnSpc>
              <a:spcBef>
                <a:spcPts val="0"/>
              </a:spcBef>
              <a:spcAft>
                <a:spcPts val="8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Titillium Web" panose="00000500000000000000" pitchFamily="2"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2322B42C-3811-423E-8A09-0AABD3371420}" type="slidenum">
              <a:rPr lang="en-US" smtClean="0"/>
              <a:t>9</a:t>
            </a:fld>
            <a:endParaRPr lang="en-US"/>
          </a:p>
        </p:txBody>
      </p:sp>
    </p:spTree>
    <p:extLst>
      <p:ext uri="{BB962C8B-B14F-4D97-AF65-F5344CB8AC3E}">
        <p14:creationId xmlns:p14="http://schemas.microsoft.com/office/powerpoint/2010/main" val="2342507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7E449-E43C-47E0-0932-C4EF82793B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CABA30-F0DE-D4BF-4984-FC7C26DDA0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468353-ACC3-20B6-1210-011C8B34D68E}"/>
              </a:ext>
            </a:extLst>
          </p:cNvPr>
          <p:cNvSpPr>
            <a:spLocks noGrp="1"/>
          </p:cNvSpPr>
          <p:nvPr>
            <p:ph type="dt" sz="half" idx="10"/>
          </p:nvPr>
        </p:nvSpPr>
        <p:spPr/>
        <p:txBody>
          <a:bodyPr/>
          <a:lstStyle/>
          <a:p>
            <a:r>
              <a:rPr lang="en-US"/>
              <a:t>2/26/2023</a:t>
            </a:r>
          </a:p>
        </p:txBody>
      </p:sp>
      <p:sp>
        <p:nvSpPr>
          <p:cNvPr id="5" name="Footer Placeholder 4">
            <a:extLst>
              <a:ext uri="{FF2B5EF4-FFF2-40B4-BE49-F238E27FC236}">
                <a16:creationId xmlns:a16="http://schemas.microsoft.com/office/drawing/2014/main" id="{B325FC76-FA50-7A82-67B2-D31238271B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0A191A-DD28-F6FB-C66E-3C457FE4B916}"/>
              </a:ext>
            </a:extLst>
          </p:cNvPr>
          <p:cNvSpPr>
            <a:spLocks noGrp="1"/>
          </p:cNvSpPr>
          <p:nvPr>
            <p:ph type="sldNum" sz="quarter" idx="12"/>
          </p:nvPr>
        </p:nvSpPr>
        <p:spPr/>
        <p:txBody>
          <a:bodyPr/>
          <a:lstStyle/>
          <a:p>
            <a:fld id="{05F29975-E275-4E9C-AA8B-EA04F3DD199D}" type="slidenum">
              <a:rPr lang="en-US" smtClean="0"/>
              <a:t>‹#›</a:t>
            </a:fld>
            <a:endParaRPr lang="en-US"/>
          </a:p>
        </p:txBody>
      </p:sp>
    </p:spTree>
    <p:extLst>
      <p:ext uri="{BB962C8B-B14F-4D97-AF65-F5344CB8AC3E}">
        <p14:creationId xmlns:p14="http://schemas.microsoft.com/office/powerpoint/2010/main" val="1566996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C9C508-33C3-1574-46F7-73C394C5AC1B}"/>
              </a:ext>
            </a:extLst>
          </p:cNvPr>
          <p:cNvSpPr/>
          <p:nvPr userDrawn="1"/>
        </p:nvSpPr>
        <p:spPr>
          <a:xfrm>
            <a:off x="-62144" y="200161"/>
            <a:ext cx="12320819" cy="811893"/>
          </a:xfrm>
          <a:prstGeom prst="rect">
            <a:avLst/>
          </a:prstGeom>
          <a:gradFill flip="none" rotWithShape="1">
            <a:gsLst>
              <a:gs pos="50000">
                <a:srgbClr val="859CC5"/>
              </a:gs>
              <a:gs pos="0">
                <a:schemeClr val="accent1">
                  <a:lumMod val="20000"/>
                  <a:lumOff val="80000"/>
                </a:schemeClr>
              </a:gs>
              <a:gs pos="100000">
                <a:schemeClr val="accent1">
                  <a:lumMod val="75000"/>
                </a:schemeClr>
              </a:gs>
            </a:gsLst>
            <a:lin ang="0" scaled="1"/>
            <a:tileRect/>
          </a:gra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Ins="228600" rtlCol="0" anchor="ctr"/>
          <a:lstStyle/>
          <a:p>
            <a:pPr algn="r"/>
            <a:endParaRPr lang="en-US" sz="2800" b="1" dirty="0">
              <a:solidFill>
                <a:schemeClr val="tx1"/>
              </a:solidFill>
              <a:latin typeface="Helvetica" charset="0"/>
              <a:ea typeface="Helvetica" charset="0"/>
              <a:cs typeface="Helvetica" charset="0"/>
            </a:endParaRPr>
          </a:p>
        </p:txBody>
      </p:sp>
      <p:sp>
        <p:nvSpPr>
          <p:cNvPr id="7" name="Date Placeholder 6">
            <a:extLst>
              <a:ext uri="{FF2B5EF4-FFF2-40B4-BE49-F238E27FC236}">
                <a16:creationId xmlns:a16="http://schemas.microsoft.com/office/drawing/2014/main" id="{F110D9F7-C4AC-8596-DF0B-1876F9A0A255}"/>
              </a:ext>
            </a:extLst>
          </p:cNvPr>
          <p:cNvSpPr>
            <a:spLocks noGrp="1"/>
          </p:cNvSpPr>
          <p:nvPr>
            <p:ph type="dt" sz="half" idx="10"/>
          </p:nvPr>
        </p:nvSpPr>
        <p:spPr>
          <a:xfrm>
            <a:off x="67968" y="290438"/>
            <a:ext cx="12124032" cy="658823"/>
          </a:xfrm>
        </p:spPr>
        <p:txBody>
          <a:bodyPr/>
          <a:lstStyle>
            <a:lvl1pPr>
              <a:defRPr sz="3600" b="0" baseline="0">
                <a:solidFill>
                  <a:schemeClr val="tx1"/>
                </a:solidFill>
                <a:latin typeface="Arial" panose="020B0604020202020204" pitchFamily="34" charset="0"/>
              </a:defRPr>
            </a:lvl1pPr>
          </a:lstStyle>
          <a:p>
            <a:r>
              <a:rPr lang="en-US" dirty="0"/>
              <a:t>2/26/2023</a:t>
            </a:r>
          </a:p>
        </p:txBody>
      </p:sp>
      <p:sp>
        <p:nvSpPr>
          <p:cNvPr id="8" name="Footer Placeholder 7">
            <a:extLst>
              <a:ext uri="{FF2B5EF4-FFF2-40B4-BE49-F238E27FC236}">
                <a16:creationId xmlns:a16="http://schemas.microsoft.com/office/drawing/2014/main" id="{5F19D6E6-B98A-AFD6-47E8-DA4132B8792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735F697-2084-2AA1-1DF7-87B430CEA979}"/>
              </a:ext>
            </a:extLst>
          </p:cNvPr>
          <p:cNvSpPr>
            <a:spLocks noGrp="1"/>
          </p:cNvSpPr>
          <p:nvPr>
            <p:ph type="sldNum" sz="quarter" idx="12"/>
          </p:nvPr>
        </p:nvSpPr>
        <p:spPr/>
        <p:txBody>
          <a:bodyPr/>
          <a:lstStyle>
            <a:lvl1pPr>
              <a:defRPr sz="2000" b="1">
                <a:solidFill>
                  <a:schemeClr val="tx1"/>
                </a:solidFill>
              </a:defRPr>
            </a:lvl1pPr>
          </a:lstStyle>
          <a:p>
            <a:fld id="{05F29975-E275-4E9C-AA8B-EA04F3DD199D}" type="slidenum">
              <a:rPr lang="en-US" smtClean="0"/>
              <a:pPr/>
              <a:t>‹#›</a:t>
            </a:fld>
            <a:endParaRPr lang="en-US" dirty="0"/>
          </a:p>
        </p:txBody>
      </p:sp>
      <p:graphicFrame>
        <p:nvGraphicFramePr>
          <p:cNvPr id="2" name="Table 5">
            <a:extLst>
              <a:ext uri="{FF2B5EF4-FFF2-40B4-BE49-F238E27FC236}">
                <a16:creationId xmlns:a16="http://schemas.microsoft.com/office/drawing/2014/main" id="{21B4D876-82A3-9C60-0EB8-056337811093}"/>
              </a:ext>
            </a:extLst>
          </p:cNvPr>
          <p:cNvGraphicFramePr>
            <a:graphicFrameLocks noGrp="1"/>
          </p:cNvGraphicFramePr>
          <p:nvPr userDrawn="1">
            <p:extLst>
              <p:ext uri="{D42A27DB-BD31-4B8C-83A1-F6EECF244321}">
                <p14:modId xmlns:p14="http://schemas.microsoft.com/office/powerpoint/2010/main" val="1132107392"/>
              </p:ext>
            </p:extLst>
          </p:nvPr>
        </p:nvGraphicFramePr>
        <p:xfrm>
          <a:off x="10165455" y="1340725"/>
          <a:ext cx="1947170" cy="4483495"/>
        </p:xfrm>
        <a:graphic>
          <a:graphicData uri="http://schemas.openxmlformats.org/drawingml/2006/table">
            <a:tbl>
              <a:tblPr firstRow="1" bandRow="1">
                <a:tableStyleId>{5C22544A-7EE6-4342-B048-85BDC9FD1C3A}</a:tableStyleId>
              </a:tblPr>
              <a:tblGrid>
                <a:gridCol w="414074">
                  <a:extLst>
                    <a:ext uri="{9D8B030D-6E8A-4147-A177-3AD203B41FA5}">
                      <a16:colId xmlns:a16="http://schemas.microsoft.com/office/drawing/2014/main" val="3368245887"/>
                    </a:ext>
                  </a:extLst>
                </a:gridCol>
                <a:gridCol w="1533096">
                  <a:extLst>
                    <a:ext uri="{9D8B030D-6E8A-4147-A177-3AD203B41FA5}">
                      <a16:colId xmlns:a16="http://schemas.microsoft.com/office/drawing/2014/main" val="1846731142"/>
                    </a:ext>
                  </a:extLst>
                </a:gridCol>
              </a:tblGrid>
              <a:tr h="645760">
                <a:tc gridSpan="2">
                  <a:txBody>
                    <a:bodyPr/>
                    <a:lstStyle/>
                    <a:p>
                      <a:pPr algn="l"/>
                      <a:r>
                        <a:rPr lang="en-US" b="0" dirty="0">
                          <a:solidFill>
                            <a:schemeClr val="tx1"/>
                          </a:solidFill>
                          <a:latin typeface="+mn-lt"/>
                        </a:rPr>
                        <a:t>Motivation and</a:t>
                      </a:r>
                    </a:p>
                    <a:p>
                      <a:pPr algn="l"/>
                      <a:r>
                        <a:rPr lang="en-US" b="0" dirty="0">
                          <a:solidFill>
                            <a:schemeClr val="tx1"/>
                          </a:solidFill>
                          <a:latin typeface="+mn-lt"/>
                        </a:rPr>
                        <a:t>Background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791430246"/>
                  </a:ext>
                </a:extLst>
              </a:tr>
              <a:tr h="559195">
                <a:tc gridSpan="2">
                  <a:txBody>
                    <a:bodyPr/>
                    <a:lstStyle/>
                    <a:p>
                      <a:pPr algn="l"/>
                      <a:r>
                        <a:rPr lang="en-US" dirty="0">
                          <a:latin typeface="+mn-lt"/>
                        </a:rPr>
                        <a:t>Results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62450675"/>
                  </a:ext>
                </a:extLst>
              </a:tr>
              <a:tr h="861130">
                <a:tc>
                  <a:txBody>
                    <a:bodyPr/>
                    <a:lstStyle/>
                    <a:p>
                      <a:pPr algn="l"/>
                      <a:r>
                        <a:rPr lang="en-US" dirty="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mn-lt"/>
                        </a:rPr>
                        <a:t>Detection of HEXs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455304376"/>
                  </a:ext>
                </a:extLst>
              </a:tr>
              <a:tr h="645760">
                <a:tc>
                  <a:txBody>
                    <a:bodyPr/>
                    <a:lstStyle/>
                    <a:p>
                      <a:pPr algn="l"/>
                      <a:r>
                        <a:rPr lang="en-US" dirty="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dirty="0">
                          <a:latin typeface="+mn-lt"/>
                        </a:rPr>
                        <a:t>Dominance of Wind Forcing</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816456318"/>
                  </a:ext>
                </a:extLst>
              </a:tr>
              <a:tr h="516290">
                <a:tc>
                  <a:txBody>
                    <a:bodyPr/>
                    <a:lstStyle/>
                    <a:p>
                      <a:pPr algn="l"/>
                      <a:r>
                        <a:rPr lang="en-US" dirty="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Role of ISOs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830727800"/>
                  </a:ext>
                </a:extLst>
              </a:tr>
              <a:tr h="609600">
                <a:tc>
                  <a:txBody>
                    <a:bodyPr/>
                    <a:lstStyle/>
                    <a:p>
                      <a:pPr algn="l"/>
                      <a:r>
                        <a:rPr lang="en-US" dirty="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dirty="0">
                          <a:latin typeface="+mn-lt"/>
                        </a:rPr>
                        <a:t>Role of MJOs</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429969247"/>
                  </a:ext>
                </a:extLst>
              </a:tr>
              <a:tr h="6457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Conclusions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85210616"/>
                  </a:ext>
                </a:extLst>
              </a:tr>
            </a:tbl>
          </a:graphicData>
        </a:graphic>
      </p:graphicFrame>
    </p:spTree>
    <p:extLst>
      <p:ext uri="{BB962C8B-B14F-4D97-AF65-F5344CB8AC3E}">
        <p14:creationId xmlns:p14="http://schemas.microsoft.com/office/powerpoint/2010/main" val="22770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C9C508-33C3-1574-46F7-73C394C5AC1B}"/>
              </a:ext>
            </a:extLst>
          </p:cNvPr>
          <p:cNvSpPr/>
          <p:nvPr userDrawn="1"/>
        </p:nvSpPr>
        <p:spPr>
          <a:xfrm>
            <a:off x="-62144" y="200161"/>
            <a:ext cx="12320819" cy="811893"/>
          </a:xfrm>
          <a:prstGeom prst="rect">
            <a:avLst/>
          </a:prstGeom>
          <a:gradFill flip="none" rotWithShape="1">
            <a:gsLst>
              <a:gs pos="50000">
                <a:srgbClr val="859CC5"/>
              </a:gs>
              <a:gs pos="0">
                <a:schemeClr val="accent1">
                  <a:lumMod val="20000"/>
                  <a:lumOff val="80000"/>
                </a:schemeClr>
              </a:gs>
              <a:gs pos="100000">
                <a:schemeClr val="accent1">
                  <a:lumMod val="75000"/>
                </a:schemeClr>
              </a:gs>
            </a:gsLst>
            <a:lin ang="0" scaled="1"/>
            <a:tileRect/>
          </a:gra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Ins="228600" rtlCol="0" anchor="ctr"/>
          <a:lstStyle/>
          <a:p>
            <a:pPr algn="r"/>
            <a:endParaRPr lang="en-US" sz="2800" b="1" dirty="0">
              <a:solidFill>
                <a:schemeClr val="tx1"/>
              </a:solidFill>
              <a:latin typeface="Helvetica" charset="0"/>
              <a:ea typeface="Helvetica" charset="0"/>
              <a:cs typeface="Helvetica" charset="0"/>
            </a:endParaRPr>
          </a:p>
        </p:txBody>
      </p:sp>
      <p:sp>
        <p:nvSpPr>
          <p:cNvPr id="7" name="Date Placeholder 6">
            <a:extLst>
              <a:ext uri="{FF2B5EF4-FFF2-40B4-BE49-F238E27FC236}">
                <a16:creationId xmlns:a16="http://schemas.microsoft.com/office/drawing/2014/main" id="{F110D9F7-C4AC-8596-DF0B-1876F9A0A255}"/>
              </a:ext>
            </a:extLst>
          </p:cNvPr>
          <p:cNvSpPr>
            <a:spLocks noGrp="1"/>
          </p:cNvSpPr>
          <p:nvPr>
            <p:ph type="dt" sz="half" idx="10"/>
          </p:nvPr>
        </p:nvSpPr>
        <p:spPr>
          <a:xfrm>
            <a:off x="67968" y="290438"/>
            <a:ext cx="12124032" cy="658823"/>
          </a:xfrm>
        </p:spPr>
        <p:txBody>
          <a:bodyPr/>
          <a:lstStyle>
            <a:lvl1pPr>
              <a:defRPr sz="3600" b="0" baseline="0">
                <a:solidFill>
                  <a:schemeClr val="tx1"/>
                </a:solidFill>
                <a:latin typeface="Arial" panose="020B0604020202020204" pitchFamily="34" charset="0"/>
              </a:defRPr>
            </a:lvl1pPr>
          </a:lstStyle>
          <a:p>
            <a:r>
              <a:rPr lang="en-US" dirty="0"/>
              <a:t>2/26/2023</a:t>
            </a:r>
          </a:p>
        </p:txBody>
      </p:sp>
      <p:sp>
        <p:nvSpPr>
          <p:cNvPr id="8" name="Footer Placeholder 7">
            <a:extLst>
              <a:ext uri="{FF2B5EF4-FFF2-40B4-BE49-F238E27FC236}">
                <a16:creationId xmlns:a16="http://schemas.microsoft.com/office/drawing/2014/main" id="{5F19D6E6-B98A-AFD6-47E8-DA4132B8792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735F697-2084-2AA1-1DF7-87B430CEA979}"/>
              </a:ext>
            </a:extLst>
          </p:cNvPr>
          <p:cNvSpPr>
            <a:spLocks noGrp="1"/>
          </p:cNvSpPr>
          <p:nvPr>
            <p:ph type="sldNum" sz="quarter" idx="12"/>
          </p:nvPr>
        </p:nvSpPr>
        <p:spPr/>
        <p:txBody>
          <a:bodyPr/>
          <a:lstStyle>
            <a:lvl1pPr>
              <a:defRPr sz="2000" b="1">
                <a:solidFill>
                  <a:schemeClr val="tx1"/>
                </a:solidFill>
              </a:defRPr>
            </a:lvl1pPr>
          </a:lstStyle>
          <a:p>
            <a:fld id="{05F29975-E275-4E9C-AA8B-EA04F3DD199D}" type="slidenum">
              <a:rPr lang="en-US" smtClean="0"/>
              <a:pPr/>
              <a:t>‹#›</a:t>
            </a:fld>
            <a:endParaRPr lang="en-US" dirty="0"/>
          </a:p>
        </p:txBody>
      </p:sp>
      <p:graphicFrame>
        <p:nvGraphicFramePr>
          <p:cNvPr id="2" name="Table 5">
            <a:extLst>
              <a:ext uri="{FF2B5EF4-FFF2-40B4-BE49-F238E27FC236}">
                <a16:creationId xmlns:a16="http://schemas.microsoft.com/office/drawing/2014/main" id="{57BDFDE8-E333-E5EF-7F2C-06C4F084D539}"/>
              </a:ext>
            </a:extLst>
          </p:cNvPr>
          <p:cNvGraphicFramePr>
            <a:graphicFrameLocks noGrp="1"/>
          </p:cNvGraphicFramePr>
          <p:nvPr userDrawn="1">
            <p:extLst>
              <p:ext uri="{D42A27DB-BD31-4B8C-83A1-F6EECF244321}">
                <p14:modId xmlns:p14="http://schemas.microsoft.com/office/powerpoint/2010/main" val="3246848726"/>
              </p:ext>
            </p:extLst>
          </p:nvPr>
        </p:nvGraphicFramePr>
        <p:xfrm>
          <a:off x="10165455" y="1340725"/>
          <a:ext cx="1947170" cy="4483495"/>
        </p:xfrm>
        <a:graphic>
          <a:graphicData uri="http://schemas.openxmlformats.org/drawingml/2006/table">
            <a:tbl>
              <a:tblPr firstRow="1" bandRow="1">
                <a:tableStyleId>{5C22544A-7EE6-4342-B048-85BDC9FD1C3A}</a:tableStyleId>
              </a:tblPr>
              <a:tblGrid>
                <a:gridCol w="414074">
                  <a:extLst>
                    <a:ext uri="{9D8B030D-6E8A-4147-A177-3AD203B41FA5}">
                      <a16:colId xmlns:a16="http://schemas.microsoft.com/office/drawing/2014/main" val="3368245887"/>
                    </a:ext>
                  </a:extLst>
                </a:gridCol>
                <a:gridCol w="1533096">
                  <a:extLst>
                    <a:ext uri="{9D8B030D-6E8A-4147-A177-3AD203B41FA5}">
                      <a16:colId xmlns:a16="http://schemas.microsoft.com/office/drawing/2014/main" val="1846731142"/>
                    </a:ext>
                  </a:extLst>
                </a:gridCol>
              </a:tblGrid>
              <a:tr h="645760">
                <a:tc gridSpan="2">
                  <a:txBody>
                    <a:bodyPr/>
                    <a:lstStyle/>
                    <a:p>
                      <a:pPr algn="l"/>
                      <a:r>
                        <a:rPr lang="en-US" b="0" dirty="0">
                          <a:solidFill>
                            <a:schemeClr val="tx1"/>
                          </a:solidFill>
                          <a:latin typeface="+mn-lt"/>
                        </a:rPr>
                        <a:t>Motivation and</a:t>
                      </a:r>
                    </a:p>
                    <a:p>
                      <a:pPr algn="l"/>
                      <a:r>
                        <a:rPr lang="en-US" b="0" dirty="0">
                          <a:solidFill>
                            <a:schemeClr val="tx1"/>
                          </a:solidFill>
                          <a:latin typeface="+mn-lt"/>
                        </a:rPr>
                        <a:t>Background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791430246"/>
                  </a:ext>
                </a:extLst>
              </a:tr>
              <a:tr h="559195">
                <a:tc gridSpan="2">
                  <a:txBody>
                    <a:bodyPr/>
                    <a:lstStyle/>
                    <a:p>
                      <a:pPr algn="l"/>
                      <a:r>
                        <a:rPr lang="en-US" dirty="0">
                          <a:latin typeface="+mn-lt"/>
                        </a:rPr>
                        <a:t>Results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62450675"/>
                  </a:ext>
                </a:extLst>
              </a:tr>
              <a:tr h="861130">
                <a:tc>
                  <a:txBody>
                    <a:bodyPr/>
                    <a:lstStyle/>
                    <a:p>
                      <a:pPr algn="l"/>
                      <a:r>
                        <a:rPr lang="en-US" sz="1800" dirty="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mn-lt"/>
                        </a:rPr>
                        <a:t>Detection of HEXs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455304376"/>
                  </a:ext>
                </a:extLst>
              </a:tr>
              <a:tr h="645760">
                <a:tc>
                  <a:txBody>
                    <a:bodyPr/>
                    <a:lstStyle/>
                    <a:p>
                      <a:pPr algn="l"/>
                      <a:r>
                        <a:rPr lang="en-US" dirty="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dirty="0">
                          <a:latin typeface="+mn-lt"/>
                        </a:rPr>
                        <a:t>Dominance of Wind Forcing</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816456318"/>
                  </a:ext>
                </a:extLst>
              </a:tr>
              <a:tr h="516290">
                <a:tc gridSpan="2">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Role of ISOs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Role of ISOs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830727800"/>
                  </a:ext>
                </a:extLst>
              </a:tr>
              <a:tr h="609600">
                <a:tc gridSpan="2">
                  <a:txBody>
                    <a:bodyPr/>
                    <a:lstStyle/>
                    <a:p>
                      <a:pPr marL="285750" indent="-285750">
                        <a:buFont typeface="Arial" panose="020B0604020202020204" pitchFamily="34" charset="0"/>
                        <a:buChar char="•"/>
                      </a:pPr>
                      <a:r>
                        <a:rPr lang="en-US" dirty="0">
                          <a:latin typeface="+mn-lt"/>
                        </a:rPr>
                        <a:t>Role of MJO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r>
                        <a:rPr lang="en-US" dirty="0">
                          <a:latin typeface="+mn-lt"/>
                        </a:rPr>
                        <a:t>Role of MJO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429969247"/>
                  </a:ext>
                </a:extLst>
              </a:tr>
              <a:tr h="6457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Conclusions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85210616"/>
                  </a:ext>
                </a:extLst>
              </a:tr>
            </a:tbl>
          </a:graphicData>
        </a:graphic>
      </p:graphicFrame>
    </p:spTree>
    <p:extLst>
      <p:ext uri="{BB962C8B-B14F-4D97-AF65-F5344CB8AC3E}">
        <p14:creationId xmlns:p14="http://schemas.microsoft.com/office/powerpoint/2010/main" val="2987363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9735F697-2084-2AA1-1DF7-87B430CEA979}"/>
              </a:ext>
            </a:extLst>
          </p:cNvPr>
          <p:cNvSpPr>
            <a:spLocks noGrp="1"/>
          </p:cNvSpPr>
          <p:nvPr>
            <p:ph type="sldNum" sz="quarter" idx="12"/>
          </p:nvPr>
        </p:nvSpPr>
        <p:spPr>
          <a:xfrm>
            <a:off x="9062013" y="6252178"/>
            <a:ext cx="2743200" cy="365125"/>
          </a:xfrm>
        </p:spPr>
        <p:txBody>
          <a:bodyPr/>
          <a:lstStyle>
            <a:lvl1pPr>
              <a:defRPr sz="1600" b="1">
                <a:solidFill>
                  <a:schemeClr val="tx1"/>
                </a:solidFill>
              </a:defRPr>
            </a:lvl1pPr>
          </a:lstStyle>
          <a:p>
            <a:fld id="{05F29975-E275-4E9C-AA8B-EA04F3DD199D}" type="slidenum">
              <a:rPr lang="en-US" smtClean="0"/>
              <a:pPr/>
              <a:t>‹#›</a:t>
            </a:fld>
            <a:endParaRPr lang="en-US" dirty="0"/>
          </a:p>
        </p:txBody>
      </p:sp>
    </p:spTree>
    <p:extLst>
      <p:ext uri="{BB962C8B-B14F-4D97-AF65-F5344CB8AC3E}">
        <p14:creationId xmlns:p14="http://schemas.microsoft.com/office/powerpoint/2010/main" val="892701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7C6C9-5192-1A51-8661-06F07E40F7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D1898A-9138-CD28-4D91-7B3C10C07C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6F6C54-0179-8E28-A31D-4C0DDCBA3E23}"/>
              </a:ext>
            </a:extLst>
          </p:cNvPr>
          <p:cNvSpPr>
            <a:spLocks noGrp="1"/>
          </p:cNvSpPr>
          <p:nvPr>
            <p:ph type="dt" sz="half" idx="10"/>
          </p:nvPr>
        </p:nvSpPr>
        <p:spPr/>
        <p:txBody>
          <a:bodyPr/>
          <a:lstStyle/>
          <a:p>
            <a:r>
              <a:rPr lang="en-US"/>
              <a:t>2/26/2023</a:t>
            </a:r>
          </a:p>
        </p:txBody>
      </p:sp>
      <p:sp>
        <p:nvSpPr>
          <p:cNvPr id="5" name="Footer Placeholder 4">
            <a:extLst>
              <a:ext uri="{FF2B5EF4-FFF2-40B4-BE49-F238E27FC236}">
                <a16:creationId xmlns:a16="http://schemas.microsoft.com/office/drawing/2014/main" id="{C3DF9DBC-44CD-D633-6030-3392512F32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8CF840-1FA8-1F78-B7DC-247499C3299C}"/>
              </a:ext>
            </a:extLst>
          </p:cNvPr>
          <p:cNvSpPr>
            <a:spLocks noGrp="1"/>
          </p:cNvSpPr>
          <p:nvPr>
            <p:ph type="sldNum" sz="quarter" idx="12"/>
          </p:nvPr>
        </p:nvSpPr>
        <p:spPr/>
        <p:txBody>
          <a:bodyPr/>
          <a:lstStyle/>
          <a:p>
            <a:fld id="{05F29975-E275-4E9C-AA8B-EA04F3DD199D}" type="slidenum">
              <a:rPr lang="en-US" smtClean="0"/>
              <a:t>‹#›</a:t>
            </a:fld>
            <a:endParaRPr lang="en-US"/>
          </a:p>
        </p:txBody>
      </p:sp>
    </p:spTree>
    <p:extLst>
      <p:ext uri="{BB962C8B-B14F-4D97-AF65-F5344CB8AC3E}">
        <p14:creationId xmlns:p14="http://schemas.microsoft.com/office/powerpoint/2010/main" val="14024031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44731C-A42B-3335-4F75-CFFF0993A7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21D50E-9D2F-0892-B811-3E77BD380F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57D1DC-3F92-B4E4-02BC-70C1AD308453}"/>
              </a:ext>
            </a:extLst>
          </p:cNvPr>
          <p:cNvSpPr>
            <a:spLocks noGrp="1"/>
          </p:cNvSpPr>
          <p:nvPr>
            <p:ph type="dt" sz="half" idx="10"/>
          </p:nvPr>
        </p:nvSpPr>
        <p:spPr/>
        <p:txBody>
          <a:bodyPr/>
          <a:lstStyle/>
          <a:p>
            <a:r>
              <a:rPr lang="en-US"/>
              <a:t>2/26/2023</a:t>
            </a:r>
          </a:p>
        </p:txBody>
      </p:sp>
      <p:sp>
        <p:nvSpPr>
          <p:cNvPr id="5" name="Footer Placeholder 4">
            <a:extLst>
              <a:ext uri="{FF2B5EF4-FFF2-40B4-BE49-F238E27FC236}">
                <a16:creationId xmlns:a16="http://schemas.microsoft.com/office/drawing/2014/main" id="{B3854EE0-4252-3173-BFA8-936F75CD12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97BA66-6115-A04E-7F68-56CAA127920E}"/>
              </a:ext>
            </a:extLst>
          </p:cNvPr>
          <p:cNvSpPr>
            <a:spLocks noGrp="1"/>
          </p:cNvSpPr>
          <p:nvPr>
            <p:ph type="sldNum" sz="quarter" idx="12"/>
          </p:nvPr>
        </p:nvSpPr>
        <p:spPr/>
        <p:txBody>
          <a:bodyPr/>
          <a:lstStyle/>
          <a:p>
            <a:fld id="{05F29975-E275-4E9C-AA8B-EA04F3DD199D}" type="slidenum">
              <a:rPr lang="en-US" smtClean="0"/>
              <a:t>‹#›</a:t>
            </a:fld>
            <a:endParaRPr lang="en-US"/>
          </a:p>
        </p:txBody>
      </p:sp>
    </p:spTree>
    <p:extLst>
      <p:ext uri="{BB962C8B-B14F-4D97-AF65-F5344CB8AC3E}">
        <p14:creationId xmlns:p14="http://schemas.microsoft.com/office/powerpoint/2010/main" val="2881934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514DD-A1B0-732A-E3AC-939FE48126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857D05-7E62-AA12-B282-F7F668C24A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B53D62-CEAD-5F40-EDFD-988FC962BBA9}"/>
              </a:ext>
            </a:extLst>
          </p:cNvPr>
          <p:cNvSpPr>
            <a:spLocks noGrp="1"/>
          </p:cNvSpPr>
          <p:nvPr>
            <p:ph type="dt" sz="half" idx="10"/>
          </p:nvPr>
        </p:nvSpPr>
        <p:spPr/>
        <p:txBody>
          <a:bodyPr/>
          <a:lstStyle/>
          <a:p>
            <a:r>
              <a:rPr lang="en-US"/>
              <a:t>2/26/2023</a:t>
            </a:r>
          </a:p>
        </p:txBody>
      </p:sp>
      <p:sp>
        <p:nvSpPr>
          <p:cNvPr id="5" name="Footer Placeholder 4">
            <a:extLst>
              <a:ext uri="{FF2B5EF4-FFF2-40B4-BE49-F238E27FC236}">
                <a16:creationId xmlns:a16="http://schemas.microsoft.com/office/drawing/2014/main" id="{B8A8D152-56DC-A818-4302-7CF913CE13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B67183-E9D6-65F9-A402-BA2B4D028C85}"/>
              </a:ext>
            </a:extLst>
          </p:cNvPr>
          <p:cNvSpPr>
            <a:spLocks noGrp="1"/>
          </p:cNvSpPr>
          <p:nvPr>
            <p:ph type="sldNum" sz="quarter" idx="12"/>
          </p:nvPr>
        </p:nvSpPr>
        <p:spPr/>
        <p:txBody>
          <a:bodyPr/>
          <a:lstStyle/>
          <a:p>
            <a:fld id="{05F29975-E275-4E9C-AA8B-EA04F3DD199D}" type="slidenum">
              <a:rPr lang="en-US" smtClean="0"/>
              <a:t>‹#›</a:t>
            </a:fld>
            <a:endParaRPr lang="en-US"/>
          </a:p>
        </p:txBody>
      </p:sp>
    </p:spTree>
    <p:extLst>
      <p:ext uri="{BB962C8B-B14F-4D97-AF65-F5344CB8AC3E}">
        <p14:creationId xmlns:p14="http://schemas.microsoft.com/office/powerpoint/2010/main" val="3377007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BB127-2130-0766-7F8C-C77FC729A3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09B125-68DD-93F4-4AFD-B5F815C87612}"/>
              </a:ext>
            </a:extLst>
          </p:cNvPr>
          <p:cNvSpPr>
            <a:spLocks noGrp="1"/>
          </p:cNvSpPr>
          <p:nvPr>
            <p:ph type="dt" sz="half" idx="10"/>
          </p:nvPr>
        </p:nvSpPr>
        <p:spPr/>
        <p:txBody>
          <a:bodyPr/>
          <a:lstStyle/>
          <a:p>
            <a:r>
              <a:rPr lang="en-US"/>
              <a:t>2/26/2023</a:t>
            </a:r>
          </a:p>
        </p:txBody>
      </p:sp>
      <p:sp>
        <p:nvSpPr>
          <p:cNvPr id="4" name="Footer Placeholder 3">
            <a:extLst>
              <a:ext uri="{FF2B5EF4-FFF2-40B4-BE49-F238E27FC236}">
                <a16:creationId xmlns:a16="http://schemas.microsoft.com/office/drawing/2014/main" id="{50237282-85EA-46F9-3445-A4EA6AB85F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E08F8B-4806-52E7-8BFB-E32B65CE05FF}"/>
              </a:ext>
            </a:extLst>
          </p:cNvPr>
          <p:cNvSpPr>
            <a:spLocks noGrp="1"/>
          </p:cNvSpPr>
          <p:nvPr>
            <p:ph type="sldNum" sz="quarter" idx="12"/>
          </p:nvPr>
        </p:nvSpPr>
        <p:spPr/>
        <p:txBody>
          <a:bodyPr/>
          <a:lstStyle/>
          <a:p>
            <a:fld id="{05F29975-E275-4E9C-AA8B-EA04F3DD199D}" type="slidenum">
              <a:rPr lang="en-US" smtClean="0"/>
              <a:t>‹#›</a:t>
            </a:fld>
            <a:endParaRPr lang="en-US"/>
          </a:p>
        </p:txBody>
      </p:sp>
    </p:spTree>
    <p:extLst>
      <p:ext uri="{BB962C8B-B14F-4D97-AF65-F5344CB8AC3E}">
        <p14:creationId xmlns:p14="http://schemas.microsoft.com/office/powerpoint/2010/main" val="4133077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C9C508-33C3-1574-46F7-73C394C5AC1B}"/>
              </a:ext>
            </a:extLst>
          </p:cNvPr>
          <p:cNvSpPr/>
          <p:nvPr userDrawn="1"/>
        </p:nvSpPr>
        <p:spPr>
          <a:xfrm>
            <a:off x="-62144" y="200161"/>
            <a:ext cx="12320819" cy="811893"/>
          </a:xfrm>
          <a:prstGeom prst="rect">
            <a:avLst/>
          </a:prstGeom>
          <a:gradFill flip="none" rotWithShape="1">
            <a:gsLst>
              <a:gs pos="50000">
                <a:srgbClr val="859CC5"/>
              </a:gs>
              <a:gs pos="0">
                <a:schemeClr val="accent1">
                  <a:lumMod val="20000"/>
                  <a:lumOff val="80000"/>
                </a:schemeClr>
              </a:gs>
              <a:gs pos="100000">
                <a:schemeClr val="accent1">
                  <a:lumMod val="75000"/>
                </a:schemeClr>
              </a:gs>
            </a:gsLst>
            <a:lin ang="0" scaled="1"/>
            <a:tileRect/>
          </a:gra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Ins="228600" rtlCol="0" anchor="ctr"/>
          <a:lstStyle/>
          <a:p>
            <a:pPr algn="r"/>
            <a:endParaRPr lang="en-US" sz="2800" b="1" dirty="0">
              <a:solidFill>
                <a:schemeClr val="tx1"/>
              </a:solidFill>
              <a:latin typeface="Helvetica" charset="0"/>
              <a:ea typeface="Helvetica" charset="0"/>
              <a:cs typeface="Helvetica" charset="0"/>
            </a:endParaRPr>
          </a:p>
        </p:txBody>
      </p:sp>
      <p:sp>
        <p:nvSpPr>
          <p:cNvPr id="7" name="Date Placeholder 6">
            <a:extLst>
              <a:ext uri="{FF2B5EF4-FFF2-40B4-BE49-F238E27FC236}">
                <a16:creationId xmlns:a16="http://schemas.microsoft.com/office/drawing/2014/main" id="{F110D9F7-C4AC-8596-DF0B-1876F9A0A255}"/>
              </a:ext>
            </a:extLst>
          </p:cNvPr>
          <p:cNvSpPr>
            <a:spLocks noGrp="1"/>
          </p:cNvSpPr>
          <p:nvPr>
            <p:ph type="dt" sz="half" idx="10"/>
          </p:nvPr>
        </p:nvSpPr>
        <p:spPr>
          <a:xfrm>
            <a:off x="67968" y="290438"/>
            <a:ext cx="12124032" cy="658823"/>
          </a:xfrm>
        </p:spPr>
        <p:txBody>
          <a:bodyPr/>
          <a:lstStyle>
            <a:lvl1pPr>
              <a:defRPr sz="3600" b="0" baseline="0">
                <a:solidFill>
                  <a:schemeClr val="tx1"/>
                </a:solidFill>
                <a:latin typeface="Arial" panose="020B0604020202020204" pitchFamily="34" charset="0"/>
              </a:defRPr>
            </a:lvl1pPr>
          </a:lstStyle>
          <a:p>
            <a:r>
              <a:rPr lang="en-US" dirty="0"/>
              <a:t>2/26/2023</a:t>
            </a:r>
          </a:p>
        </p:txBody>
      </p:sp>
      <p:sp>
        <p:nvSpPr>
          <p:cNvPr id="8" name="Footer Placeholder 7">
            <a:extLst>
              <a:ext uri="{FF2B5EF4-FFF2-40B4-BE49-F238E27FC236}">
                <a16:creationId xmlns:a16="http://schemas.microsoft.com/office/drawing/2014/main" id="{5F19D6E6-B98A-AFD6-47E8-DA4132B8792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735F697-2084-2AA1-1DF7-87B430CEA979}"/>
              </a:ext>
            </a:extLst>
          </p:cNvPr>
          <p:cNvSpPr>
            <a:spLocks noGrp="1"/>
          </p:cNvSpPr>
          <p:nvPr>
            <p:ph type="sldNum" sz="quarter" idx="12"/>
          </p:nvPr>
        </p:nvSpPr>
        <p:spPr/>
        <p:txBody>
          <a:bodyPr/>
          <a:lstStyle>
            <a:lvl1pPr>
              <a:defRPr sz="2000" b="1">
                <a:solidFill>
                  <a:schemeClr val="tx1"/>
                </a:solidFill>
              </a:defRPr>
            </a:lvl1pPr>
          </a:lstStyle>
          <a:p>
            <a:fld id="{05F29975-E275-4E9C-AA8B-EA04F3DD199D}" type="slidenum">
              <a:rPr lang="en-US" smtClean="0"/>
              <a:pPr/>
              <a:t>‹#›</a:t>
            </a:fld>
            <a:endParaRPr lang="en-US" dirty="0"/>
          </a:p>
        </p:txBody>
      </p:sp>
      <p:graphicFrame>
        <p:nvGraphicFramePr>
          <p:cNvPr id="2" name="Table 5">
            <a:extLst>
              <a:ext uri="{FF2B5EF4-FFF2-40B4-BE49-F238E27FC236}">
                <a16:creationId xmlns:a16="http://schemas.microsoft.com/office/drawing/2014/main" id="{E48C1C75-32AE-1C6B-0829-91733EBC3A73}"/>
              </a:ext>
            </a:extLst>
          </p:cNvPr>
          <p:cNvGraphicFramePr>
            <a:graphicFrameLocks noGrp="1"/>
          </p:cNvGraphicFramePr>
          <p:nvPr userDrawn="1">
            <p:extLst>
              <p:ext uri="{D42A27DB-BD31-4B8C-83A1-F6EECF244321}">
                <p14:modId xmlns:p14="http://schemas.microsoft.com/office/powerpoint/2010/main" val="1134846921"/>
              </p:ext>
            </p:extLst>
          </p:nvPr>
        </p:nvGraphicFramePr>
        <p:xfrm>
          <a:off x="10165455" y="1340725"/>
          <a:ext cx="1947170" cy="4483495"/>
        </p:xfrm>
        <a:graphic>
          <a:graphicData uri="http://schemas.openxmlformats.org/drawingml/2006/table">
            <a:tbl>
              <a:tblPr firstRow="1" bandRow="1">
                <a:tableStyleId>{5C22544A-7EE6-4342-B048-85BDC9FD1C3A}</a:tableStyleId>
              </a:tblPr>
              <a:tblGrid>
                <a:gridCol w="414074">
                  <a:extLst>
                    <a:ext uri="{9D8B030D-6E8A-4147-A177-3AD203B41FA5}">
                      <a16:colId xmlns:a16="http://schemas.microsoft.com/office/drawing/2014/main" val="3368245887"/>
                    </a:ext>
                  </a:extLst>
                </a:gridCol>
                <a:gridCol w="1533096">
                  <a:extLst>
                    <a:ext uri="{9D8B030D-6E8A-4147-A177-3AD203B41FA5}">
                      <a16:colId xmlns:a16="http://schemas.microsoft.com/office/drawing/2014/main" val="1846731142"/>
                    </a:ext>
                  </a:extLst>
                </a:gridCol>
              </a:tblGrid>
              <a:tr h="645760">
                <a:tc gridSpan="2">
                  <a:txBody>
                    <a:bodyPr/>
                    <a:lstStyle/>
                    <a:p>
                      <a:pPr algn="l"/>
                      <a:r>
                        <a:rPr lang="en-US" b="0" dirty="0">
                          <a:solidFill>
                            <a:schemeClr val="tx1"/>
                          </a:solidFill>
                          <a:latin typeface="+mn-lt"/>
                        </a:rPr>
                        <a:t>Motivation and</a:t>
                      </a:r>
                    </a:p>
                    <a:p>
                      <a:pPr algn="l"/>
                      <a:r>
                        <a:rPr lang="en-US" b="0" dirty="0">
                          <a:solidFill>
                            <a:schemeClr val="tx1"/>
                          </a:solidFill>
                          <a:latin typeface="+mn-lt"/>
                        </a:rPr>
                        <a:t>Background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791430246"/>
                  </a:ext>
                </a:extLst>
              </a:tr>
              <a:tr h="559195">
                <a:tc gridSpan="2">
                  <a:txBody>
                    <a:bodyPr/>
                    <a:lstStyle/>
                    <a:p>
                      <a:pPr algn="l"/>
                      <a:r>
                        <a:rPr lang="en-US" dirty="0">
                          <a:latin typeface="+mn-lt"/>
                        </a:rPr>
                        <a:t>Results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62450675"/>
                  </a:ext>
                </a:extLst>
              </a:tr>
              <a:tr h="861130">
                <a:tc>
                  <a:txBody>
                    <a:bodyPr/>
                    <a:lstStyle/>
                    <a:p>
                      <a:pPr algn="l"/>
                      <a:r>
                        <a:rPr lang="en-US" dirty="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mn-lt"/>
                        </a:rPr>
                        <a:t>Detection of HEXs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455304376"/>
                  </a:ext>
                </a:extLst>
              </a:tr>
              <a:tr h="645760">
                <a:tc>
                  <a:txBody>
                    <a:bodyPr/>
                    <a:lstStyle/>
                    <a:p>
                      <a:pPr algn="l"/>
                      <a:r>
                        <a:rPr lang="en-US" dirty="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dirty="0">
                          <a:latin typeface="+mn-lt"/>
                        </a:rPr>
                        <a:t>Dominance of Wind Forcing</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816456318"/>
                  </a:ext>
                </a:extLst>
              </a:tr>
              <a:tr h="516290">
                <a:tc>
                  <a:txBody>
                    <a:bodyPr/>
                    <a:lstStyle/>
                    <a:p>
                      <a:pPr algn="l"/>
                      <a:r>
                        <a:rPr lang="en-US" dirty="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Role of ISOs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830727800"/>
                  </a:ext>
                </a:extLst>
              </a:tr>
              <a:tr h="609600">
                <a:tc>
                  <a:txBody>
                    <a:bodyPr/>
                    <a:lstStyle/>
                    <a:p>
                      <a:pPr algn="l"/>
                      <a:r>
                        <a:rPr lang="en-US" dirty="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dirty="0">
                          <a:latin typeface="+mn-lt"/>
                        </a:rPr>
                        <a:t>Role of MJOs</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429969247"/>
                  </a:ext>
                </a:extLst>
              </a:tr>
              <a:tr h="6457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Conclusions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85210616"/>
                  </a:ext>
                </a:extLst>
              </a:tr>
            </a:tbl>
          </a:graphicData>
        </a:graphic>
      </p:graphicFrame>
    </p:spTree>
    <p:extLst>
      <p:ext uri="{BB962C8B-B14F-4D97-AF65-F5344CB8AC3E}">
        <p14:creationId xmlns:p14="http://schemas.microsoft.com/office/powerpoint/2010/main" val="3980130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C9C508-33C3-1574-46F7-73C394C5AC1B}"/>
              </a:ext>
            </a:extLst>
          </p:cNvPr>
          <p:cNvSpPr/>
          <p:nvPr userDrawn="1"/>
        </p:nvSpPr>
        <p:spPr>
          <a:xfrm>
            <a:off x="-62144" y="200161"/>
            <a:ext cx="12320819" cy="811893"/>
          </a:xfrm>
          <a:prstGeom prst="rect">
            <a:avLst/>
          </a:prstGeom>
          <a:gradFill flip="none" rotWithShape="1">
            <a:gsLst>
              <a:gs pos="50000">
                <a:srgbClr val="859CC5"/>
              </a:gs>
              <a:gs pos="0">
                <a:schemeClr val="accent1">
                  <a:lumMod val="20000"/>
                  <a:lumOff val="80000"/>
                </a:schemeClr>
              </a:gs>
              <a:gs pos="100000">
                <a:schemeClr val="accent1">
                  <a:lumMod val="75000"/>
                </a:schemeClr>
              </a:gs>
            </a:gsLst>
            <a:lin ang="0" scaled="1"/>
            <a:tileRect/>
          </a:gra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Ins="228600" rtlCol="0" anchor="ctr"/>
          <a:lstStyle/>
          <a:p>
            <a:pPr algn="r"/>
            <a:endParaRPr lang="en-US" sz="2800" b="1" dirty="0">
              <a:solidFill>
                <a:schemeClr val="tx1"/>
              </a:solidFill>
              <a:latin typeface="Helvetica" charset="0"/>
              <a:ea typeface="Helvetica" charset="0"/>
              <a:cs typeface="Helvetica" charset="0"/>
            </a:endParaRPr>
          </a:p>
        </p:txBody>
      </p:sp>
      <p:sp>
        <p:nvSpPr>
          <p:cNvPr id="7" name="Date Placeholder 6">
            <a:extLst>
              <a:ext uri="{FF2B5EF4-FFF2-40B4-BE49-F238E27FC236}">
                <a16:creationId xmlns:a16="http://schemas.microsoft.com/office/drawing/2014/main" id="{F110D9F7-C4AC-8596-DF0B-1876F9A0A255}"/>
              </a:ext>
            </a:extLst>
          </p:cNvPr>
          <p:cNvSpPr>
            <a:spLocks noGrp="1"/>
          </p:cNvSpPr>
          <p:nvPr>
            <p:ph type="dt" sz="half" idx="10"/>
          </p:nvPr>
        </p:nvSpPr>
        <p:spPr>
          <a:xfrm>
            <a:off x="67968" y="290438"/>
            <a:ext cx="12124032" cy="658823"/>
          </a:xfrm>
        </p:spPr>
        <p:txBody>
          <a:bodyPr/>
          <a:lstStyle>
            <a:lvl1pPr>
              <a:defRPr sz="3600" b="0" baseline="0">
                <a:solidFill>
                  <a:schemeClr val="tx1"/>
                </a:solidFill>
                <a:latin typeface="Arial" panose="020B0604020202020204" pitchFamily="34" charset="0"/>
              </a:defRPr>
            </a:lvl1pPr>
          </a:lstStyle>
          <a:p>
            <a:r>
              <a:rPr lang="en-US" dirty="0"/>
              <a:t>2/26/2023</a:t>
            </a:r>
          </a:p>
        </p:txBody>
      </p:sp>
      <p:sp>
        <p:nvSpPr>
          <p:cNvPr id="8" name="Footer Placeholder 7">
            <a:extLst>
              <a:ext uri="{FF2B5EF4-FFF2-40B4-BE49-F238E27FC236}">
                <a16:creationId xmlns:a16="http://schemas.microsoft.com/office/drawing/2014/main" id="{5F19D6E6-B98A-AFD6-47E8-DA4132B8792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735F697-2084-2AA1-1DF7-87B430CEA979}"/>
              </a:ext>
            </a:extLst>
          </p:cNvPr>
          <p:cNvSpPr>
            <a:spLocks noGrp="1"/>
          </p:cNvSpPr>
          <p:nvPr>
            <p:ph type="sldNum" sz="quarter" idx="12"/>
          </p:nvPr>
        </p:nvSpPr>
        <p:spPr/>
        <p:txBody>
          <a:bodyPr/>
          <a:lstStyle>
            <a:lvl1pPr>
              <a:defRPr sz="2000" b="1">
                <a:solidFill>
                  <a:schemeClr val="tx1"/>
                </a:solidFill>
              </a:defRPr>
            </a:lvl1pPr>
          </a:lstStyle>
          <a:p>
            <a:fld id="{05F29975-E275-4E9C-AA8B-EA04F3DD199D}" type="slidenum">
              <a:rPr lang="en-US" smtClean="0"/>
              <a:pPr/>
              <a:t>‹#›</a:t>
            </a:fld>
            <a:endParaRPr lang="en-US" dirty="0"/>
          </a:p>
        </p:txBody>
      </p:sp>
      <p:graphicFrame>
        <p:nvGraphicFramePr>
          <p:cNvPr id="2" name="Table 5">
            <a:extLst>
              <a:ext uri="{FF2B5EF4-FFF2-40B4-BE49-F238E27FC236}">
                <a16:creationId xmlns:a16="http://schemas.microsoft.com/office/drawing/2014/main" id="{7DCEAB21-27B0-5A1E-5FB3-2652BE1144B1}"/>
              </a:ext>
            </a:extLst>
          </p:cNvPr>
          <p:cNvGraphicFramePr>
            <a:graphicFrameLocks noGrp="1"/>
          </p:cNvGraphicFramePr>
          <p:nvPr userDrawn="1">
            <p:extLst>
              <p:ext uri="{D42A27DB-BD31-4B8C-83A1-F6EECF244321}">
                <p14:modId xmlns:p14="http://schemas.microsoft.com/office/powerpoint/2010/main" val="246698217"/>
              </p:ext>
            </p:extLst>
          </p:nvPr>
        </p:nvGraphicFramePr>
        <p:xfrm>
          <a:off x="10165455" y="1340725"/>
          <a:ext cx="1947170" cy="4483495"/>
        </p:xfrm>
        <a:graphic>
          <a:graphicData uri="http://schemas.openxmlformats.org/drawingml/2006/table">
            <a:tbl>
              <a:tblPr firstRow="1" bandRow="1">
                <a:tableStyleId>{5C22544A-7EE6-4342-B048-85BDC9FD1C3A}</a:tableStyleId>
              </a:tblPr>
              <a:tblGrid>
                <a:gridCol w="414074">
                  <a:extLst>
                    <a:ext uri="{9D8B030D-6E8A-4147-A177-3AD203B41FA5}">
                      <a16:colId xmlns:a16="http://schemas.microsoft.com/office/drawing/2014/main" val="3368245887"/>
                    </a:ext>
                  </a:extLst>
                </a:gridCol>
                <a:gridCol w="1533096">
                  <a:extLst>
                    <a:ext uri="{9D8B030D-6E8A-4147-A177-3AD203B41FA5}">
                      <a16:colId xmlns:a16="http://schemas.microsoft.com/office/drawing/2014/main" val="1846731142"/>
                    </a:ext>
                  </a:extLst>
                </a:gridCol>
              </a:tblGrid>
              <a:tr h="645760">
                <a:tc gridSpan="2">
                  <a:txBody>
                    <a:bodyPr/>
                    <a:lstStyle/>
                    <a:p>
                      <a:pPr algn="l"/>
                      <a:r>
                        <a:rPr lang="en-US" b="0" dirty="0">
                          <a:solidFill>
                            <a:schemeClr val="tx1"/>
                          </a:solidFill>
                          <a:latin typeface="+mn-lt"/>
                        </a:rPr>
                        <a:t>Motivation and</a:t>
                      </a:r>
                    </a:p>
                    <a:p>
                      <a:pPr algn="l"/>
                      <a:r>
                        <a:rPr lang="en-US" b="0" dirty="0">
                          <a:solidFill>
                            <a:schemeClr val="tx1"/>
                          </a:solidFill>
                          <a:latin typeface="+mn-lt"/>
                        </a:rPr>
                        <a:t>Background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791430246"/>
                  </a:ext>
                </a:extLst>
              </a:tr>
              <a:tr h="559195">
                <a:tc gridSpan="2">
                  <a:txBody>
                    <a:bodyPr/>
                    <a:lstStyle/>
                    <a:p>
                      <a:pPr algn="l"/>
                      <a:r>
                        <a:rPr lang="en-US" dirty="0">
                          <a:latin typeface="+mn-lt"/>
                        </a:rPr>
                        <a:t>Results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62450675"/>
                  </a:ext>
                </a:extLst>
              </a:tr>
              <a:tr h="861130">
                <a:tc>
                  <a:txBody>
                    <a:bodyPr/>
                    <a:lstStyle/>
                    <a:p>
                      <a:pPr algn="l"/>
                      <a:r>
                        <a:rPr lang="en-US" dirty="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mn-lt"/>
                        </a:rPr>
                        <a:t>Detection of HEXs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455304376"/>
                  </a:ext>
                </a:extLst>
              </a:tr>
              <a:tr h="645760">
                <a:tc>
                  <a:txBody>
                    <a:bodyPr/>
                    <a:lstStyle/>
                    <a:p>
                      <a:pPr algn="l"/>
                      <a:r>
                        <a:rPr lang="en-US" dirty="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dirty="0">
                          <a:latin typeface="+mn-lt"/>
                        </a:rPr>
                        <a:t>Dominance of Wind Forcing</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816456318"/>
                  </a:ext>
                </a:extLst>
              </a:tr>
              <a:tr h="516290">
                <a:tc>
                  <a:txBody>
                    <a:bodyPr/>
                    <a:lstStyle/>
                    <a:p>
                      <a:pPr algn="l"/>
                      <a:r>
                        <a:rPr lang="en-US" dirty="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Role of ISOs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830727800"/>
                  </a:ext>
                </a:extLst>
              </a:tr>
              <a:tr h="609600">
                <a:tc>
                  <a:txBody>
                    <a:bodyPr/>
                    <a:lstStyle/>
                    <a:p>
                      <a:pPr algn="l"/>
                      <a:r>
                        <a:rPr lang="en-US" dirty="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dirty="0">
                          <a:latin typeface="+mn-lt"/>
                        </a:rPr>
                        <a:t>Role of MJOs</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429969247"/>
                  </a:ext>
                </a:extLst>
              </a:tr>
              <a:tr h="6457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Conclusions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85210616"/>
                  </a:ext>
                </a:extLst>
              </a:tr>
            </a:tbl>
          </a:graphicData>
        </a:graphic>
      </p:graphicFrame>
    </p:spTree>
    <p:extLst>
      <p:ext uri="{BB962C8B-B14F-4D97-AF65-F5344CB8AC3E}">
        <p14:creationId xmlns:p14="http://schemas.microsoft.com/office/powerpoint/2010/main" val="763892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C9C508-33C3-1574-46F7-73C394C5AC1B}"/>
              </a:ext>
            </a:extLst>
          </p:cNvPr>
          <p:cNvSpPr/>
          <p:nvPr userDrawn="1"/>
        </p:nvSpPr>
        <p:spPr>
          <a:xfrm>
            <a:off x="-62144" y="200161"/>
            <a:ext cx="12320820" cy="811893"/>
          </a:xfrm>
          <a:prstGeom prst="rect">
            <a:avLst/>
          </a:prstGeom>
          <a:gradFill flip="none" rotWithShape="1">
            <a:gsLst>
              <a:gs pos="50000">
                <a:srgbClr val="859CC5"/>
              </a:gs>
              <a:gs pos="0">
                <a:schemeClr val="accent1">
                  <a:lumMod val="20000"/>
                  <a:lumOff val="80000"/>
                </a:schemeClr>
              </a:gs>
              <a:gs pos="100000">
                <a:schemeClr val="accent1">
                  <a:lumMod val="75000"/>
                </a:schemeClr>
              </a:gs>
            </a:gsLst>
            <a:lin ang="0" scaled="1"/>
            <a:tileRect/>
          </a:gra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Ins="228600" rtlCol="0" anchor="ctr"/>
          <a:lstStyle/>
          <a:p>
            <a:pPr algn="r"/>
            <a:endParaRPr lang="en-US" sz="2800" b="1" dirty="0">
              <a:solidFill>
                <a:schemeClr val="tx1"/>
              </a:solidFill>
              <a:latin typeface="Helvetica" charset="0"/>
              <a:ea typeface="Helvetica" charset="0"/>
              <a:cs typeface="Helvetica" charset="0"/>
            </a:endParaRPr>
          </a:p>
        </p:txBody>
      </p:sp>
      <p:sp>
        <p:nvSpPr>
          <p:cNvPr id="7" name="Date Placeholder 6">
            <a:extLst>
              <a:ext uri="{FF2B5EF4-FFF2-40B4-BE49-F238E27FC236}">
                <a16:creationId xmlns:a16="http://schemas.microsoft.com/office/drawing/2014/main" id="{F110D9F7-C4AC-8596-DF0B-1876F9A0A255}"/>
              </a:ext>
            </a:extLst>
          </p:cNvPr>
          <p:cNvSpPr>
            <a:spLocks noGrp="1"/>
          </p:cNvSpPr>
          <p:nvPr>
            <p:ph type="dt" sz="half" idx="10"/>
          </p:nvPr>
        </p:nvSpPr>
        <p:spPr>
          <a:xfrm>
            <a:off x="67968" y="290438"/>
            <a:ext cx="12124032" cy="658823"/>
          </a:xfrm>
        </p:spPr>
        <p:txBody>
          <a:bodyPr/>
          <a:lstStyle>
            <a:lvl1pPr>
              <a:defRPr sz="3600" b="0" baseline="0">
                <a:solidFill>
                  <a:schemeClr val="tx1"/>
                </a:solidFill>
                <a:latin typeface="Arial" panose="020B0604020202020204" pitchFamily="34" charset="0"/>
              </a:defRPr>
            </a:lvl1pPr>
          </a:lstStyle>
          <a:p>
            <a:r>
              <a:rPr lang="en-US" dirty="0"/>
              <a:t>2/26/2023</a:t>
            </a:r>
          </a:p>
        </p:txBody>
      </p:sp>
      <p:sp>
        <p:nvSpPr>
          <p:cNvPr id="8" name="Footer Placeholder 7">
            <a:extLst>
              <a:ext uri="{FF2B5EF4-FFF2-40B4-BE49-F238E27FC236}">
                <a16:creationId xmlns:a16="http://schemas.microsoft.com/office/drawing/2014/main" id="{5F19D6E6-B98A-AFD6-47E8-DA4132B8792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735F697-2084-2AA1-1DF7-87B430CEA979}"/>
              </a:ext>
            </a:extLst>
          </p:cNvPr>
          <p:cNvSpPr>
            <a:spLocks noGrp="1"/>
          </p:cNvSpPr>
          <p:nvPr>
            <p:ph type="sldNum" sz="quarter" idx="12"/>
          </p:nvPr>
        </p:nvSpPr>
        <p:spPr/>
        <p:txBody>
          <a:bodyPr/>
          <a:lstStyle>
            <a:lvl1pPr>
              <a:defRPr sz="2000" b="1">
                <a:solidFill>
                  <a:schemeClr val="tx1"/>
                </a:solidFill>
              </a:defRPr>
            </a:lvl1pPr>
          </a:lstStyle>
          <a:p>
            <a:fld id="{05F29975-E275-4E9C-AA8B-EA04F3DD199D}" type="slidenum">
              <a:rPr lang="en-US" smtClean="0"/>
              <a:pPr/>
              <a:t>‹#›</a:t>
            </a:fld>
            <a:endParaRPr lang="en-US" dirty="0"/>
          </a:p>
        </p:txBody>
      </p:sp>
      <p:graphicFrame>
        <p:nvGraphicFramePr>
          <p:cNvPr id="2" name="Table 5">
            <a:extLst>
              <a:ext uri="{FF2B5EF4-FFF2-40B4-BE49-F238E27FC236}">
                <a16:creationId xmlns:a16="http://schemas.microsoft.com/office/drawing/2014/main" id="{D619AD35-0203-7040-8515-5069C81EEAE7}"/>
              </a:ext>
            </a:extLst>
          </p:cNvPr>
          <p:cNvGraphicFramePr>
            <a:graphicFrameLocks noGrp="1"/>
          </p:cNvGraphicFramePr>
          <p:nvPr userDrawn="1">
            <p:extLst>
              <p:ext uri="{D42A27DB-BD31-4B8C-83A1-F6EECF244321}">
                <p14:modId xmlns:p14="http://schemas.microsoft.com/office/powerpoint/2010/main" val="2825994470"/>
              </p:ext>
            </p:extLst>
          </p:nvPr>
        </p:nvGraphicFramePr>
        <p:xfrm>
          <a:off x="10165455" y="1340725"/>
          <a:ext cx="1947170" cy="4483495"/>
        </p:xfrm>
        <a:graphic>
          <a:graphicData uri="http://schemas.openxmlformats.org/drawingml/2006/table">
            <a:tbl>
              <a:tblPr firstRow="1" bandRow="1">
                <a:tableStyleId>{5C22544A-7EE6-4342-B048-85BDC9FD1C3A}</a:tableStyleId>
              </a:tblPr>
              <a:tblGrid>
                <a:gridCol w="414074">
                  <a:extLst>
                    <a:ext uri="{9D8B030D-6E8A-4147-A177-3AD203B41FA5}">
                      <a16:colId xmlns:a16="http://schemas.microsoft.com/office/drawing/2014/main" val="3368245887"/>
                    </a:ext>
                  </a:extLst>
                </a:gridCol>
                <a:gridCol w="1533096">
                  <a:extLst>
                    <a:ext uri="{9D8B030D-6E8A-4147-A177-3AD203B41FA5}">
                      <a16:colId xmlns:a16="http://schemas.microsoft.com/office/drawing/2014/main" val="1846731142"/>
                    </a:ext>
                  </a:extLst>
                </a:gridCol>
              </a:tblGrid>
              <a:tr h="645760">
                <a:tc gridSpan="2">
                  <a:txBody>
                    <a:bodyPr/>
                    <a:lstStyle/>
                    <a:p>
                      <a:pPr algn="l"/>
                      <a:r>
                        <a:rPr lang="en-US" b="0" dirty="0">
                          <a:solidFill>
                            <a:schemeClr val="tx1"/>
                          </a:solidFill>
                          <a:latin typeface="+mn-lt"/>
                        </a:rPr>
                        <a:t>Motivation and</a:t>
                      </a:r>
                    </a:p>
                    <a:p>
                      <a:pPr algn="l"/>
                      <a:r>
                        <a:rPr lang="en-US" b="0" dirty="0">
                          <a:solidFill>
                            <a:schemeClr val="tx1"/>
                          </a:solidFill>
                          <a:latin typeface="+mn-lt"/>
                        </a:rPr>
                        <a:t>Background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791430246"/>
                  </a:ext>
                </a:extLst>
              </a:tr>
              <a:tr h="559195">
                <a:tc gridSpan="2">
                  <a:txBody>
                    <a:bodyPr/>
                    <a:lstStyle/>
                    <a:p>
                      <a:pPr algn="l"/>
                      <a:r>
                        <a:rPr lang="en-US" dirty="0">
                          <a:latin typeface="+mn-lt"/>
                        </a:rPr>
                        <a:t>Results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62450675"/>
                  </a:ext>
                </a:extLst>
              </a:tr>
              <a:tr h="861130">
                <a:tc>
                  <a:txBody>
                    <a:bodyPr/>
                    <a:lstStyle/>
                    <a:p>
                      <a:pPr algn="l"/>
                      <a:r>
                        <a:rPr lang="en-US" dirty="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mn-lt"/>
                        </a:rPr>
                        <a:t>Detection of HEXs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455304376"/>
                  </a:ext>
                </a:extLst>
              </a:tr>
              <a:tr h="645760">
                <a:tc>
                  <a:txBody>
                    <a:bodyPr/>
                    <a:lstStyle/>
                    <a:p>
                      <a:pPr algn="l"/>
                      <a:r>
                        <a:rPr lang="en-US" dirty="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dirty="0">
                          <a:latin typeface="+mn-lt"/>
                        </a:rPr>
                        <a:t>Dominance of Wind Forcing</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816456318"/>
                  </a:ext>
                </a:extLst>
              </a:tr>
              <a:tr h="516290">
                <a:tc>
                  <a:txBody>
                    <a:bodyPr/>
                    <a:lstStyle/>
                    <a:p>
                      <a:pPr algn="l"/>
                      <a:r>
                        <a:rPr lang="en-US" dirty="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Role of ISOs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830727800"/>
                  </a:ext>
                </a:extLst>
              </a:tr>
              <a:tr h="609600">
                <a:tc>
                  <a:txBody>
                    <a:bodyPr/>
                    <a:lstStyle/>
                    <a:p>
                      <a:pPr algn="l"/>
                      <a:r>
                        <a:rPr lang="en-US" dirty="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dirty="0">
                          <a:latin typeface="+mn-lt"/>
                        </a:rPr>
                        <a:t>Role of MJOs</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429969247"/>
                  </a:ext>
                </a:extLst>
              </a:tr>
              <a:tr h="6457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Conclusions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85210616"/>
                  </a:ext>
                </a:extLst>
              </a:tr>
            </a:tbl>
          </a:graphicData>
        </a:graphic>
      </p:graphicFrame>
    </p:spTree>
    <p:extLst>
      <p:ext uri="{BB962C8B-B14F-4D97-AF65-F5344CB8AC3E}">
        <p14:creationId xmlns:p14="http://schemas.microsoft.com/office/powerpoint/2010/main" val="1426088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C9C508-33C3-1574-46F7-73C394C5AC1B}"/>
              </a:ext>
            </a:extLst>
          </p:cNvPr>
          <p:cNvSpPr/>
          <p:nvPr userDrawn="1"/>
        </p:nvSpPr>
        <p:spPr>
          <a:xfrm>
            <a:off x="-62144" y="200161"/>
            <a:ext cx="12320819" cy="811893"/>
          </a:xfrm>
          <a:prstGeom prst="rect">
            <a:avLst/>
          </a:prstGeom>
          <a:gradFill flip="none" rotWithShape="1">
            <a:gsLst>
              <a:gs pos="50000">
                <a:srgbClr val="859CC5"/>
              </a:gs>
              <a:gs pos="0">
                <a:schemeClr val="accent1">
                  <a:lumMod val="20000"/>
                  <a:lumOff val="80000"/>
                </a:schemeClr>
              </a:gs>
              <a:gs pos="100000">
                <a:schemeClr val="accent1">
                  <a:lumMod val="75000"/>
                </a:schemeClr>
              </a:gs>
            </a:gsLst>
            <a:lin ang="0" scaled="1"/>
            <a:tileRect/>
          </a:gra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Ins="228600" rtlCol="0" anchor="ctr"/>
          <a:lstStyle/>
          <a:p>
            <a:pPr algn="r"/>
            <a:endParaRPr lang="en-US" sz="2800" b="1" dirty="0">
              <a:solidFill>
                <a:schemeClr val="tx1"/>
              </a:solidFill>
              <a:latin typeface="Helvetica" charset="0"/>
              <a:ea typeface="Helvetica" charset="0"/>
              <a:cs typeface="Helvetica" charset="0"/>
            </a:endParaRPr>
          </a:p>
        </p:txBody>
      </p:sp>
      <p:sp>
        <p:nvSpPr>
          <p:cNvPr id="7" name="Date Placeholder 6">
            <a:extLst>
              <a:ext uri="{FF2B5EF4-FFF2-40B4-BE49-F238E27FC236}">
                <a16:creationId xmlns:a16="http://schemas.microsoft.com/office/drawing/2014/main" id="{F110D9F7-C4AC-8596-DF0B-1876F9A0A255}"/>
              </a:ext>
            </a:extLst>
          </p:cNvPr>
          <p:cNvSpPr>
            <a:spLocks noGrp="1"/>
          </p:cNvSpPr>
          <p:nvPr>
            <p:ph type="dt" sz="half" idx="10"/>
          </p:nvPr>
        </p:nvSpPr>
        <p:spPr>
          <a:xfrm>
            <a:off x="67968" y="290438"/>
            <a:ext cx="12124032" cy="658823"/>
          </a:xfrm>
        </p:spPr>
        <p:txBody>
          <a:bodyPr/>
          <a:lstStyle>
            <a:lvl1pPr>
              <a:defRPr sz="3600" b="0" baseline="0">
                <a:solidFill>
                  <a:schemeClr val="tx1"/>
                </a:solidFill>
                <a:latin typeface="Arial" panose="020B0604020202020204" pitchFamily="34" charset="0"/>
              </a:defRPr>
            </a:lvl1pPr>
          </a:lstStyle>
          <a:p>
            <a:r>
              <a:rPr lang="en-US" dirty="0"/>
              <a:t>2/26/2023</a:t>
            </a:r>
          </a:p>
        </p:txBody>
      </p:sp>
      <p:sp>
        <p:nvSpPr>
          <p:cNvPr id="8" name="Footer Placeholder 7">
            <a:extLst>
              <a:ext uri="{FF2B5EF4-FFF2-40B4-BE49-F238E27FC236}">
                <a16:creationId xmlns:a16="http://schemas.microsoft.com/office/drawing/2014/main" id="{5F19D6E6-B98A-AFD6-47E8-DA4132B8792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735F697-2084-2AA1-1DF7-87B430CEA979}"/>
              </a:ext>
            </a:extLst>
          </p:cNvPr>
          <p:cNvSpPr>
            <a:spLocks noGrp="1"/>
          </p:cNvSpPr>
          <p:nvPr>
            <p:ph type="sldNum" sz="quarter" idx="12"/>
          </p:nvPr>
        </p:nvSpPr>
        <p:spPr/>
        <p:txBody>
          <a:bodyPr/>
          <a:lstStyle>
            <a:lvl1pPr>
              <a:defRPr sz="2000" b="1">
                <a:solidFill>
                  <a:schemeClr val="tx1"/>
                </a:solidFill>
              </a:defRPr>
            </a:lvl1pPr>
          </a:lstStyle>
          <a:p>
            <a:fld id="{05F29975-E275-4E9C-AA8B-EA04F3DD199D}" type="slidenum">
              <a:rPr lang="en-US" smtClean="0"/>
              <a:pPr/>
              <a:t>‹#›</a:t>
            </a:fld>
            <a:endParaRPr lang="en-US" dirty="0"/>
          </a:p>
        </p:txBody>
      </p:sp>
      <p:graphicFrame>
        <p:nvGraphicFramePr>
          <p:cNvPr id="2" name="Table 5">
            <a:extLst>
              <a:ext uri="{FF2B5EF4-FFF2-40B4-BE49-F238E27FC236}">
                <a16:creationId xmlns:a16="http://schemas.microsoft.com/office/drawing/2014/main" id="{9B1DD52F-0A3F-A055-7104-B911A921B0DE}"/>
              </a:ext>
            </a:extLst>
          </p:cNvPr>
          <p:cNvGraphicFramePr>
            <a:graphicFrameLocks noGrp="1"/>
          </p:cNvGraphicFramePr>
          <p:nvPr userDrawn="1">
            <p:extLst>
              <p:ext uri="{D42A27DB-BD31-4B8C-83A1-F6EECF244321}">
                <p14:modId xmlns:p14="http://schemas.microsoft.com/office/powerpoint/2010/main" val="578664562"/>
              </p:ext>
            </p:extLst>
          </p:nvPr>
        </p:nvGraphicFramePr>
        <p:xfrm>
          <a:off x="10165455" y="1340725"/>
          <a:ext cx="1947170" cy="4483495"/>
        </p:xfrm>
        <a:graphic>
          <a:graphicData uri="http://schemas.openxmlformats.org/drawingml/2006/table">
            <a:tbl>
              <a:tblPr firstRow="1" bandRow="1">
                <a:tableStyleId>{5C22544A-7EE6-4342-B048-85BDC9FD1C3A}</a:tableStyleId>
              </a:tblPr>
              <a:tblGrid>
                <a:gridCol w="414074">
                  <a:extLst>
                    <a:ext uri="{9D8B030D-6E8A-4147-A177-3AD203B41FA5}">
                      <a16:colId xmlns:a16="http://schemas.microsoft.com/office/drawing/2014/main" val="3368245887"/>
                    </a:ext>
                  </a:extLst>
                </a:gridCol>
                <a:gridCol w="1533096">
                  <a:extLst>
                    <a:ext uri="{9D8B030D-6E8A-4147-A177-3AD203B41FA5}">
                      <a16:colId xmlns:a16="http://schemas.microsoft.com/office/drawing/2014/main" val="1846731142"/>
                    </a:ext>
                  </a:extLst>
                </a:gridCol>
              </a:tblGrid>
              <a:tr h="645760">
                <a:tc gridSpan="2">
                  <a:txBody>
                    <a:bodyPr/>
                    <a:lstStyle/>
                    <a:p>
                      <a:pPr algn="l"/>
                      <a:r>
                        <a:rPr lang="en-US" b="0" dirty="0">
                          <a:solidFill>
                            <a:schemeClr val="tx1"/>
                          </a:solidFill>
                          <a:latin typeface="+mn-lt"/>
                        </a:rPr>
                        <a:t>Motivation and</a:t>
                      </a:r>
                    </a:p>
                    <a:p>
                      <a:pPr algn="l"/>
                      <a:r>
                        <a:rPr lang="en-US" b="0" dirty="0">
                          <a:solidFill>
                            <a:schemeClr val="tx1"/>
                          </a:solidFill>
                          <a:latin typeface="+mn-lt"/>
                        </a:rPr>
                        <a:t>Background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791430246"/>
                  </a:ext>
                </a:extLst>
              </a:tr>
              <a:tr h="559195">
                <a:tc gridSpan="2">
                  <a:txBody>
                    <a:bodyPr/>
                    <a:lstStyle/>
                    <a:p>
                      <a:pPr algn="l"/>
                      <a:r>
                        <a:rPr lang="en-US" dirty="0">
                          <a:latin typeface="+mn-lt"/>
                        </a:rPr>
                        <a:t>Results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62450675"/>
                  </a:ext>
                </a:extLst>
              </a:tr>
              <a:tr h="861130">
                <a:tc>
                  <a:txBody>
                    <a:bodyPr/>
                    <a:lstStyle/>
                    <a:p>
                      <a:pPr algn="l"/>
                      <a:r>
                        <a:rPr lang="en-US" dirty="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mn-lt"/>
                        </a:rPr>
                        <a:t>Detection of HEXs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455304376"/>
                  </a:ext>
                </a:extLst>
              </a:tr>
              <a:tr h="645760">
                <a:tc>
                  <a:txBody>
                    <a:bodyPr/>
                    <a:lstStyle/>
                    <a:p>
                      <a:pPr algn="l"/>
                      <a:r>
                        <a:rPr lang="en-US" dirty="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dirty="0">
                          <a:latin typeface="+mn-lt"/>
                        </a:rPr>
                        <a:t>Dominance of Wind Forcing</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816456318"/>
                  </a:ext>
                </a:extLst>
              </a:tr>
              <a:tr h="516290">
                <a:tc>
                  <a:txBody>
                    <a:bodyPr/>
                    <a:lstStyle/>
                    <a:p>
                      <a:pPr algn="l"/>
                      <a:r>
                        <a:rPr lang="en-US" dirty="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Role of ISOs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830727800"/>
                  </a:ext>
                </a:extLst>
              </a:tr>
              <a:tr h="609600">
                <a:tc>
                  <a:txBody>
                    <a:bodyPr/>
                    <a:lstStyle/>
                    <a:p>
                      <a:pPr algn="l"/>
                      <a:r>
                        <a:rPr lang="en-US" dirty="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dirty="0">
                          <a:latin typeface="+mn-lt"/>
                        </a:rPr>
                        <a:t>Role of MJO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429969247"/>
                  </a:ext>
                </a:extLst>
              </a:tr>
              <a:tr h="6457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Conclusions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85210616"/>
                  </a:ext>
                </a:extLst>
              </a:tr>
            </a:tbl>
          </a:graphicData>
        </a:graphic>
      </p:graphicFrame>
    </p:spTree>
    <p:extLst>
      <p:ext uri="{BB962C8B-B14F-4D97-AF65-F5344CB8AC3E}">
        <p14:creationId xmlns:p14="http://schemas.microsoft.com/office/powerpoint/2010/main" val="4214458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C9C508-33C3-1574-46F7-73C394C5AC1B}"/>
              </a:ext>
            </a:extLst>
          </p:cNvPr>
          <p:cNvSpPr/>
          <p:nvPr userDrawn="1"/>
        </p:nvSpPr>
        <p:spPr>
          <a:xfrm>
            <a:off x="-62144" y="200161"/>
            <a:ext cx="12320819" cy="811893"/>
          </a:xfrm>
          <a:prstGeom prst="rect">
            <a:avLst/>
          </a:prstGeom>
          <a:gradFill flip="none" rotWithShape="1">
            <a:gsLst>
              <a:gs pos="50000">
                <a:srgbClr val="859CC5"/>
              </a:gs>
              <a:gs pos="0">
                <a:schemeClr val="accent1">
                  <a:lumMod val="20000"/>
                  <a:lumOff val="80000"/>
                </a:schemeClr>
              </a:gs>
              <a:gs pos="100000">
                <a:schemeClr val="accent1">
                  <a:lumMod val="75000"/>
                </a:schemeClr>
              </a:gs>
            </a:gsLst>
            <a:lin ang="0" scaled="1"/>
            <a:tileRect/>
          </a:gra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Ins="228600" rtlCol="0" anchor="ctr"/>
          <a:lstStyle/>
          <a:p>
            <a:pPr algn="r"/>
            <a:endParaRPr lang="en-US" sz="2800" b="1" dirty="0">
              <a:solidFill>
                <a:schemeClr val="tx1"/>
              </a:solidFill>
              <a:latin typeface="Helvetica" charset="0"/>
              <a:ea typeface="Helvetica" charset="0"/>
              <a:cs typeface="Helvetica" charset="0"/>
            </a:endParaRPr>
          </a:p>
        </p:txBody>
      </p:sp>
      <p:sp>
        <p:nvSpPr>
          <p:cNvPr id="7" name="Date Placeholder 6">
            <a:extLst>
              <a:ext uri="{FF2B5EF4-FFF2-40B4-BE49-F238E27FC236}">
                <a16:creationId xmlns:a16="http://schemas.microsoft.com/office/drawing/2014/main" id="{F110D9F7-C4AC-8596-DF0B-1876F9A0A255}"/>
              </a:ext>
            </a:extLst>
          </p:cNvPr>
          <p:cNvSpPr>
            <a:spLocks noGrp="1"/>
          </p:cNvSpPr>
          <p:nvPr>
            <p:ph type="dt" sz="half" idx="10"/>
          </p:nvPr>
        </p:nvSpPr>
        <p:spPr>
          <a:xfrm>
            <a:off x="67968" y="290438"/>
            <a:ext cx="12124032" cy="658823"/>
          </a:xfrm>
        </p:spPr>
        <p:txBody>
          <a:bodyPr/>
          <a:lstStyle>
            <a:lvl1pPr>
              <a:defRPr sz="3600" b="0" baseline="0">
                <a:solidFill>
                  <a:schemeClr val="tx1"/>
                </a:solidFill>
                <a:latin typeface="Arial" panose="020B0604020202020204" pitchFamily="34" charset="0"/>
              </a:defRPr>
            </a:lvl1pPr>
          </a:lstStyle>
          <a:p>
            <a:r>
              <a:rPr lang="en-US" dirty="0"/>
              <a:t>2/26/2023</a:t>
            </a:r>
          </a:p>
        </p:txBody>
      </p:sp>
      <p:sp>
        <p:nvSpPr>
          <p:cNvPr id="8" name="Footer Placeholder 7">
            <a:extLst>
              <a:ext uri="{FF2B5EF4-FFF2-40B4-BE49-F238E27FC236}">
                <a16:creationId xmlns:a16="http://schemas.microsoft.com/office/drawing/2014/main" id="{5F19D6E6-B98A-AFD6-47E8-DA4132B8792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735F697-2084-2AA1-1DF7-87B430CEA979}"/>
              </a:ext>
            </a:extLst>
          </p:cNvPr>
          <p:cNvSpPr>
            <a:spLocks noGrp="1"/>
          </p:cNvSpPr>
          <p:nvPr>
            <p:ph type="sldNum" sz="quarter" idx="12"/>
          </p:nvPr>
        </p:nvSpPr>
        <p:spPr/>
        <p:txBody>
          <a:bodyPr/>
          <a:lstStyle>
            <a:lvl1pPr>
              <a:defRPr sz="2000" b="1">
                <a:solidFill>
                  <a:schemeClr val="tx1"/>
                </a:solidFill>
              </a:defRPr>
            </a:lvl1pPr>
          </a:lstStyle>
          <a:p>
            <a:fld id="{05F29975-E275-4E9C-AA8B-EA04F3DD199D}" type="slidenum">
              <a:rPr lang="en-US" smtClean="0"/>
              <a:pPr/>
              <a:t>‹#›</a:t>
            </a:fld>
            <a:endParaRPr lang="en-US" dirty="0"/>
          </a:p>
        </p:txBody>
      </p:sp>
      <p:graphicFrame>
        <p:nvGraphicFramePr>
          <p:cNvPr id="2" name="Table 5">
            <a:extLst>
              <a:ext uri="{FF2B5EF4-FFF2-40B4-BE49-F238E27FC236}">
                <a16:creationId xmlns:a16="http://schemas.microsoft.com/office/drawing/2014/main" id="{5534FBED-D7FD-D8E5-0B26-44A377B9B7E9}"/>
              </a:ext>
            </a:extLst>
          </p:cNvPr>
          <p:cNvGraphicFramePr>
            <a:graphicFrameLocks noGrp="1"/>
          </p:cNvGraphicFramePr>
          <p:nvPr userDrawn="1">
            <p:extLst>
              <p:ext uri="{D42A27DB-BD31-4B8C-83A1-F6EECF244321}">
                <p14:modId xmlns:p14="http://schemas.microsoft.com/office/powerpoint/2010/main" val="2844235583"/>
              </p:ext>
            </p:extLst>
          </p:nvPr>
        </p:nvGraphicFramePr>
        <p:xfrm>
          <a:off x="10165455" y="1340725"/>
          <a:ext cx="1947170" cy="4483495"/>
        </p:xfrm>
        <a:graphic>
          <a:graphicData uri="http://schemas.openxmlformats.org/drawingml/2006/table">
            <a:tbl>
              <a:tblPr firstRow="1" bandRow="1">
                <a:tableStyleId>{5C22544A-7EE6-4342-B048-85BDC9FD1C3A}</a:tableStyleId>
              </a:tblPr>
              <a:tblGrid>
                <a:gridCol w="414074">
                  <a:extLst>
                    <a:ext uri="{9D8B030D-6E8A-4147-A177-3AD203B41FA5}">
                      <a16:colId xmlns:a16="http://schemas.microsoft.com/office/drawing/2014/main" val="3368245887"/>
                    </a:ext>
                  </a:extLst>
                </a:gridCol>
                <a:gridCol w="1533096">
                  <a:extLst>
                    <a:ext uri="{9D8B030D-6E8A-4147-A177-3AD203B41FA5}">
                      <a16:colId xmlns:a16="http://schemas.microsoft.com/office/drawing/2014/main" val="1846731142"/>
                    </a:ext>
                  </a:extLst>
                </a:gridCol>
              </a:tblGrid>
              <a:tr h="645760">
                <a:tc gridSpan="2">
                  <a:txBody>
                    <a:bodyPr/>
                    <a:lstStyle/>
                    <a:p>
                      <a:pPr algn="l"/>
                      <a:r>
                        <a:rPr lang="en-US" b="0" dirty="0">
                          <a:solidFill>
                            <a:schemeClr val="tx1"/>
                          </a:solidFill>
                          <a:latin typeface="+mn-lt"/>
                        </a:rPr>
                        <a:t>Motivation and</a:t>
                      </a:r>
                    </a:p>
                    <a:p>
                      <a:pPr algn="l"/>
                      <a:r>
                        <a:rPr lang="en-US" b="0" dirty="0">
                          <a:solidFill>
                            <a:schemeClr val="tx1"/>
                          </a:solidFill>
                          <a:latin typeface="+mn-lt"/>
                        </a:rPr>
                        <a:t>Background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791430246"/>
                  </a:ext>
                </a:extLst>
              </a:tr>
              <a:tr h="559195">
                <a:tc gridSpan="2">
                  <a:txBody>
                    <a:bodyPr/>
                    <a:lstStyle/>
                    <a:p>
                      <a:pPr algn="l"/>
                      <a:r>
                        <a:rPr lang="en-US" dirty="0">
                          <a:latin typeface="+mn-lt"/>
                        </a:rPr>
                        <a:t>Results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62450675"/>
                  </a:ext>
                </a:extLst>
              </a:tr>
              <a:tr h="861130">
                <a:tc>
                  <a:txBody>
                    <a:bodyPr/>
                    <a:lstStyle/>
                    <a:p>
                      <a:pPr algn="l"/>
                      <a:r>
                        <a:rPr lang="en-US" dirty="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mn-lt"/>
                        </a:rPr>
                        <a:t>Detection of HEXs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455304376"/>
                  </a:ext>
                </a:extLst>
              </a:tr>
              <a:tr h="645760">
                <a:tc>
                  <a:txBody>
                    <a:bodyPr/>
                    <a:lstStyle/>
                    <a:p>
                      <a:pPr algn="l"/>
                      <a:r>
                        <a:rPr lang="en-US" dirty="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dirty="0">
                          <a:latin typeface="+mn-lt"/>
                        </a:rPr>
                        <a:t>Dominance of Wind Forcing</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816456318"/>
                  </a:ext>
                </a:extLst>
              </a:tr>
              <a:tr h="516290">
                <a:tc>
                  <a:txBody>
                    <a:bodyPr/>
                    <a:lstStyle/>
                    <a:p>
                      <a:pPr algn="l"/>
                      <a:r>
                        <a:rPr lang="en-US" dirty="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Role of ISOs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830727800"/>
                  </a:ext>
                </a:extLst>
              </a:tr>
              <a:tr h="609600">
                <a:tc>
                  <a:txBody>
                    <a:bodyPr/>
                    <a:lstStyle/>
                    <a:p>
                      <a:pPr algn="l"/>
                      <a:r>
                        <a:rPr lang="en-US" dirty="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dirty="0">
                          <a:latin typeface="+mn-lt"/>
                        </a:rPr>
                        <a:t>Role of MJOs</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429969247"/>
                  </a:ext>
                </a:extLst>
              </a:tr>
              <a:tr h="6457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Conclusions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85210616"/>
                  </a:ext>
                </a:extLst>
              </a:tr>
            </a:tbl>
          </a:graphicData>
        </a:graphic>
      </p:graphicFrame>
    </p:spTree>
    <p:extLst>
      <p:ext uri="{BB962C8B-B14F-4D97-AF65-F5344CB8AC3E}">
        <p14:creationId xmlns:p14="http://schemas.microsoft.com/office/powerpoint/2010/main" val="3010712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C9C508-33C3-1574-46F7-73C394C5AC1B}"/>
              </a:ext>
            </a:extLst>
          </p:cNvPr>
          <p:cNvSpPr/>
          <p:nvPr userDrawn="1"/>
        </p:nvSpPr>
        <p:spPr>
          <a:xfrm>
            <a:off x="-62144" y="200161"/>
            <a:ext cx="12320819" cy="811893"/>
          </a:xfrm>
          <a:prstGeom prst="rect">
            <a:avLst/>
          </a:prstGeom>
          <a:gradFill flip="none" rotWithShape="1">
            <a:gsLst>
              <a:gs pos="50000">
                <a:srgbClr val="859CC5"/>
              </a:gs>
              <a:gs pos="0">
                <a:schemeClr val="accent1">
                  <a:lumMod val="20000"/>
                  <a:lumOff val="80000"/>
                </a:schemeClr>
              </a:gs>
              <a:gs pos="100000">
                <a:schemeClr val="accent1">
                  <a:lumMod val="75000"/>
                </a:schemeClr>
              </a:gs>
            </a:gsLst>
            <a:lin ang="0" scaled="1"/>
            <a:tileRect/>
          </a:gra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Ins="228600" rtlCol="0" anchor="ctr"/>
          <a:lstStyle/>
          <a:p>
            <a:pPr algn="r"/>
            <a:endParaRPr lang="en-US" sz="2800" b="1" dirty="0">
              <a:solidFill>
                <a:schemeClr val="tx1"/>
              </a:solidFill>
              <a:latin typeface="Helvetica" charset="0"/>
              <a:ea typeface="Helvetica" charset="0"/>
              <a:cs typeface="Helvetica" charset="0"/>
            </a:endParaRPr>
          </a:p>
        </p:txBody>
      </p:sp>
      <p:sp>
        <p:nvSpPr>
          <p:cNvPr id="7" name="Date Placeholder 6">
            <a:extLst>
              <a:ext uri="{FF2B5EF4-FFF2-40B4-BE49-F238E27FC236}">
                <a16:creationId xmlns:a16="http://schemas.microsoft.com/office/drawing/2014/main" id="{F110D9F7-C4AC-8596-DF0B-1876F9A0A255}"/>
              </a:ext>
            </a:extLst>
          </p:cNvPr>
          <p:cNvSpPr>
            <a:spLocks noGrp="1"/>
          </p:cNvSpPr>
          <p:nvPr>
            <p:ph type="dt" sz="half" idx="10"/>
          </p:nvPr>
        </p:nvSpPr>
        <p:spPr>
          <a:xfrm>
            <a:off x="67968" y="290438"/>
            <a:ext cx="12124032" cy="658823"/>
          </a:xfrm>
        </p:spPr>
        <p:txBody>
          <a:bodyPr/>
          <a:lstStyle>
            <a:lvl1pPr>
              <a:defRPr sz="3600" b="0" baseline="0">
                <a:solidFill>
                  <a:schemeClr val="tx1"/>
                </a:solidFill>
                <a:latin typeface="Arial" panose="020B0604020202020204" pitchFamily="34" charset="0"/>
              </a:defRPr>
            </a:lvl1pPr>
          </a:lstStyle>
          <a:p>
            <a:r>
              <a:rPr lang="en-US" dirty="0"/>
              <a:t>2/26/2023</a:t>
            </a:r>
          </a:p>
        </p:txBody>
      </p:sp>
      <p:sp>
        <p:nvSpPr>
          <p:cNvPr id="8" name="Footer Placeholder 7">
            <a:extLst>
              <a:ext uri="{FF2B5EF4-FFF2-40B4-BE49-F238E27FC236}">
                <a16:creationId xmlns:a16="http://schemas.microsoft.com/office/drawing/2014/main" id="{5F19D6E6-B98A-AFD6-47E8-DA4132B8792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735F697-2084-2AA1-1DF7-87B430CEA979}"/>
              </a:ext>
            </a:extLst>
          </p:cNvPr>
          <p:cNvSpPr>
            <a:spLocks noGrp="1"/>
          </p:cNvSpPr>
          <p:nvPr>
            <p:ph type="sldNum" sz="quarter" idx="12"/>
          </p:nvPr>
        </p:nvSpPr>
        <p:spPr/>
        <p:txBody>
          <a:bodyPr/>
          <a:lstStyle>
            <a:lvl1pPr>
              <a:defRPr sz="2000" b="1">
                <a:solidFill>
                  <a:schemeClr val="tx1"/>
                </a:solidFill>
              </a:defRPr>
            </a:lvl1pPr>
          </a:lstStyle>
          <a:p>
            <a:fld id="{05F29975-E275-4E9C-AA8B-EA04F3DD199D}" type="slidenum">
              <a:rPr lang="en-US" smtClean="0"/>
              <a:pPr/>
              <a:t>‹#›</a:t>
            </a:fld>
            <a:endParaRPr lang="en-US" dirty="0"/>
          </a:p>
        </p:txBody>
      </p:sp>
      <p:graphicFrame>
        <p:nvGraphicFramePr>
          <p:cNvPr id="2" name="Table 5">
            <a:extLst>
              <a:ext uri="{FF2B5EF4-FFF2-40B4-BE49-F238E27FC236}">
                <a16:creationId xmlns:a16="http://schemas.microsoft.com/office/drawing/2014/main" id="{1D0F3811-84B9-67BF-ADB7-561C6F37241E}"/>
              </a:ext>
            </a:extLst>
          </p:cNvPr>
          <p:cNvGraphicFramePr>
            <a:graphicFrameLocks noGrp="1"/>
          </p:cNvGraphicFramePr>
          <p:nvPr userDrawn="1">
            <p:extLst>
              <p:ext uri="{D42A27DB-BD31-4B8C-83A1-F6EECF244321}">
                <p14:modId xmlns:p14="http://schemas.microsoft.com/office/powerpoint/2010/main" val="995234210"/>
              </p:ext>
            </p:extLst>
          </p:nvPr>
        </p:nvGraphicFramePr>
        <p:xfrm>
          <a:off x="10165455" y="1340725"/>
          <a:ext cx="1947170" cy="4483495"/>
        </p:xfrm>
        <a:graphic>
          <a:graphicData uri="http://schemas.openxmlformats.org/drawingml/2006/table">
            <a:tbl>
              <a:tblPr firstRow="1" bandRow="1">
                <a:tableStyleId>{5C22544A-7EE6-4342-B048-85BDC9FD1C3A}</a:tableStyleId>
              </a:tblPr>
              <a:tblGrid>
                <a:gridCol w="414074">
                  <a:extLst>
                    <a:ext uri="{9D8B030D-6E8A-4147-A177-3AD203B41FA5}">
                      <a16:colId xmlns:a16="http://schemas.microsoft.com/office/drawing/2014/main" val="3368245887"/>
                    </a:ext>
                  </a:extLst>
                </a:gridCol>
                <a:gridCol w="1533096">
                  <a:extLst>
                    <a:ext uri="{9D8B030D-6E8A-4147-A177-3AD203B41FA5}">
                      <a16:colId xmlns:a16="http://schemas.microsoft.com/office/drawing/2014/main" val="1846731142"/>
                    </a:ext>
                  </a:extLst>
                </a:gridCol>
              </a:tblGrid>
              <a:tr h="645760">
                <a:tc gridSpan="2">
                  <a:txBody>
                    <a:bodyPr/>
                    <a:lstStyle/>
                    <a:p>
                      <a:pPr algn="l"/>
                      <a:r>
                        <a:rPr lang="en-US" b="0" dirty="0">
                          <a:solidFill>
                            <a:schemeClr val="tx1"/>
                          </a:solidFill>
                          <a:latin typeface="+mn-lt"/>
                        </a:rPr>
                        <a:t>Motivation and</a:t>
                      </a:r>
                    </a:p>
                    <a:p>
                      <a:pPr algn="l"/>
                      <a:r>
                        <a:rPr lang="en-US" b="0" dirty="0">
                          <a:solidFill>
                            <a:schemeClr val="tx1"/>
                          </a:solidFill>
                          <a:latin typeface="+mn-lt"/>
                        </a:rPr>
                        <a:t>Background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791430246"/>
                  </a:ext>
                </a:extLst>
              </a:tr>
              <a:tr h="559195">
                <a:tc gridSpan="2">
                  <a:txBody>
                    <a:bodyPr/>
                    <a:lstStyle/>
                    <a:p>
                      <a:pPr algn="l"/>
                      <a:r>
                        <a:rPr lang="en-US" dirty="0">
                          <a:latin typeface="+mn-lt"/>
                        </a:rPr>
                        <a:t>Results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62450675"/>
                  </a:ext>
                </a:extLst>
              </a:tr>
              <a:tr h="861130">
                <a:tc>
                  <a:txBody>
                    <a:bodyPr/>
                    <a:lstStyle/>
                    <a:p>
                      <a:pPr algn="l"/>
                      <a:r>
                        <a:rPr lang="en-US" dirty="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mn-lt"/>
                        </a:rPr>
                        <a:t>Detection of HEXs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455304376"/>
                  </a:ext>
                </a:extLst>
              </a:tr>
              <a:tr h="645760">
                <a:tc>
                  <a:txBody>
                    <a:bodyPr/>
                    <a:lstStyle/>
                    <a:p>
                      <a:pPr algn="l"/>
                      <a:r>
                        <a:rPr lang="en-US" dirty="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dirty="0">
                          <a:latin typeface="+mn-lt"/>
                        </a:rPr>
                        <a:t>Dominance of Wind Forcing</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816456318"/>
                  </a:ext>
                </a:extLst>
              </a:tr>
              <a:tr h="516290">
                <a:tc>
                  <a:txBody>
                    <a:bodyPr/>
                    <a:lstStyle/>
                    <a:p>
                      <a:pPr algn="l"/>
                      <a:r>
                        <a:rPr lang="en-US" dirty="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Role of ISOs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830727800"/>
                  </a:ext>
                </a:extLst>
              </a:tr>
              <a:tr h="609600">
                <a:tc>
                  <a:txBody>
                    <a:bodyPr/>
                    <a:lstStyle/>
                    <a:p>
                      <a:pPr algn="l"/>
                      <a:r>
                        <a:rPr lang="en-US" dirty="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dirty="0">
                          <a:latin typeface="+mn-lt"/>
                        </a:rPr>
                        <a:t>Role of MJOs</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429969247"/>
                  </a:ext>
                </a:extLst>
              </a:tr>
              <a:tr h="6457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Conclusions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85210616"/>
                  </a:ext>
                </a:extLst>
              </a:tr>
            </a:tbl>
          </a:graphicData>
        </a:graphic>
      </p:graphicFrame>
    </p:spTree>
    <p:extLst>
      <p:ext uri="{BB962C8B-B14F-4D97-AF65-F5344CB8AC3E}">
        <p14:creationId xmlns:p14="http://schemas.microsoft.com/office/powerpoint/2010/main" val="3100396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A711A0-7323-E3FF-7A09-75C5EC5B2E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4F35BD-2B2F-0E70-CF58-12F2D1B053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FB9A1-E78D-0E2B-ECB8-6747EE7D30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2/26/2023</a:t>
            </a:r>
          </a:p>
        </p:txBody>
      </p:sp>
      <p:sp>
        <p:nvSpPr>
          <p:cNvPr id="5" name="Footer Placeholder 4">
            <a:extLst>
              <a:ext uri="{FF2B5EF4-FFF2-40B4-BE49-F238E27FC236}">
                <a16:creationId xmlns:a16="http://schemas.microsoft.com/office/drawing/2014/main" id="{A53E5E0F-9A55-ED51-24B9-707BADD83C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2C98CE-DE65-D51A-DC27-EA0E235806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F29975-E275-4E9C-AA8B-EA04F3DD199D}" type="slidenum">
              <a:rPr lang="en-US" smtClean="0"/>
              <a:t>‹#›</a:t>
            </a:fld>
            <a:endParaRPr lang="en-US"/>
          </a:p>
        </p:txBody>
      </p:sp>
    </p:spTree>
    <p:extLst>
      <p:ext uri="{BB962C8B-B14F-4D97-AF65-F5344CB8AC3E}">
        <p14:creationId xmlns:p14="http://schemas.microsoft.com/office/powerpoint/2010/main" val="2401705102"/>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4" r:id="rId3"/>
    <p:sldLayoutId id="2147483671" r:id="rId4"/>
    <p:sldLayoutId id="2147483664" r:id="rId5"/>
    <p:sldLayoutId id="2147483665" r:id="rId6"/>
    <p:sldLayoutId id="2147483666" r:id="rId7"/>
    <p:sldLayoutId id="2147483667" r:id="rId8"/>
    <p:sldLayoutId id="2147483668" r:id="rId9"/>
    <p:sldLayoutId id="2147483669" r:id="rId10"/>
    <p:sldLayoutId id="2147483673" r:id="rId11"/>
    <p:sldLayoutId id="2147483672" r:id="rId12"/>
    <p:sldLayoutId id="2147483658" r:id="rId13"/>
    <p:sldLayoutId id="2147483659" r:id="rId14"/>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mailto:William.Kamp@colorado.edu" TargetMode="External"/><Relationship Id="rId4" Type="http://schemas.microsoft.com/office/2007/relationships/hdphoto" Target="../media/hdphoto1.wdp"/><Relationship Id="rId9"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mailto:William.Kamp@colorado.edu"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invertebrate, ocean floor&#10;&#10;Description automatically generated">
            <a:extLst>
              <a:ext uri="{FF2B5EF4-FFF2-40B4-BE49-F238E27FC236}">
                <a16:creationId xmlns:a16="http://schemas.microsoft.com/office/drawing/2014/main" id="{EC0994A3-1FA6-8758-9F4A-62A19261716A}"/>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1200" b="14531"/>
          <a:stretch/>
        </p:blipFill>
        <p:spPr>
          <a:xfrm>
            <a:off x="0" y="10"/>
            <a:ext cx="12191980" cy="6857990"/>
          </a:xfrm>
          <a:prstGeom prst="rect">
            <a:avLst/>
          </a:prstGeom>
          <a:ln>
            <a:solidFill>
              <a:schemeClr val="tx1"/>
            </a:solidFill>
          </a:ln>
        </p:spPr>
      </p:pic>
      <p:sp>
        <p:nvSpPr>
          <p:cNvPr id="9" name="Rectangle 8">
            <a:extLst>
              <a:ext uri="{FF2B5EF4-FFF2-40B4-BE49-F238E27FC236}">
                <a16:creationId xmlns:a16="http://schemas.microsoft.com/office/drawing/2014/main" id="{53FB3EED-B45E-AB5F-4B1F-670E0C0FD7C1}"/>
              </a:ext>
            </a:extLst>
          </p:cNvPr>
          <p:cNvSpPr/>
          <p:nvPr/>
        </p:nvSpPr>
        <p:spPr>
          <a:xfrm>
            <a:off x="947322" y="725844"/>
            <a:ext cx="10297355" cy="5515167"/>
          </a:xfrm>
          <a:prstGeom prst="rect">
            <a:avLst/>
          </a:prstGeom>
          <a:solidFill>
            <a:schemeClr val="bg1">
              <a:alpha val="79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AB77DC-BBF8-CFFF-0DD4-4F618B1C2F4A}"/>
              </a:ext>
            </a:extLst>
          </p:cNvPr>
          <p:cNvSpPr>
            <a:spLocks noGrp="1"/>
          </p:cNvSpPr>
          <p:nvPr>
            <p:ph type="ctrTitle"/>
          </p:nvPr>
        </p:nvSpPr>
        <p:spPr>
          <a:xfrm>
            <a:off x="1169956" y="238512"/>
            <a:ext cx="9852086" cy="2917430"/>
          </a:xfrm>
        </p:spPr>
        <p:txBody>
          <a:bodyPr anchor="ctr">
            <a:normAutofit/>
          </a:bodyPr>
          <a:lstStyle/>
          <a:p>
            <a:r>
              <a:rPr lang="en-US" sz="3800" b="1" dirty="0">
                <a:latin typeface="Arial" panose="020B0604020202020204" pitchFamily="34" charset="0"/>
                <a:cs typeface="Arial" panose="020B0604020202020204" pitchFamily="34" charset="0"/>
              </a:rPr>
              <a:t>Atmospheric Intraseasonal Oscillations Leading to Sea Level Extremes in Coastal Indonesia during Recent Decades</a:t>
            </a:r>
          </a:p>
        </p:txBody>
      </p:sp>
      <p:sp>
        <p:nvSpPr>
          <p:cNvPr id="3" name="Subtitle 2">
            <a:extLst>
              <a:ext uri="{FF2B5EF4-FFF2-40B4-BE49-F238E27FC236}">
                <a16:creationId xmlns:a16="http://schemas.microsoft.com/office/drawing/2014/main" id="{31EF432C-DD07-3E08-16C9-172FF2BAD001}"/>
              </a:ext>
            </a:extLst>
          </p:cNvPr>
          <p:cNvSpPr>
            <a:spLocks noGrp="1"/>
          </p:cNvSpPr>
          <p:nvPr>
            <p:ph type="subTitle" idx="1"/>
          </p:nvPr>
        </p:nvSpPr>
        <p:spPr>
          <a:xfrm>
            <a:off x="1394579" y="2927341"/>
            <a:ext cx="9402841" cy="2602050"/>
          </a:xfrm>
        </p:spPr>
        <p:txBody>
          <a:bodyPr>
            <a:noAutofit/>
          </a:bodyPr>
          <a:lstStyle/>
          <a:p>
            <a:pPr algn="l"/>
            <a:r>
              <a:rPr lang="en-US" b="1" dirty="0"/>
              <a:t>Will Kamp</a:t>
            </a:r>
            <a:r>
              <a:rPr lang="en-US" b="1" baseline="30000" dirty="0"/>
              <a:t>1</a:t>
            </a:r>
            <a:r>
              <a:rPr lang="en-US" dirty="0"/>
              <a:t>, Weiqing Han</a:t>
            </a:r>
            <a:r>
              <a:rPr lang="en-US" baseline="30000" dirty="0"/>
              <a:t>1</a:t>
            </a:r>
            <a:r>
              <a:rPr lang="en-US" dirty="0"/>
              <a:t>, Lei Zhang</a:t>
            </a:r>
            <a:r>
              <a:rPr lang="en-US" baseline="30000" dirty="0"/>
              <a:t>1</a:t>
            </a:r>
            <a:r>
              <a:rPr lang="en-US" dirty="0"/>
              <a:t>, </a:t>
            </a:r>
            <a:r>
              <a:rPr lang="en-US" dirty="0" err="1"/>
              <a:t>Shoichiro</a:t>
            </a:r>
            <a:r>
              <a:rPr lang="en-US" dirty="0"/>
              <a:t> Kido</a:t>
            </a:r>
            <a:r>
              <a:rPr lang="en-US" baseline="30000" dirty="0"/>
              <a:t>2</a:t>
            </a:r>
            <a:r>
              <a:rPr lang="en-US" dirty="0"/>
              <a:t>, and Jay McCreary</a:t>
            </a:r>
            <a:r>
              <a:rPr lang="en-US" baseline="30000" dirty="0"/>
              <a:t>3</a:t>
            </a:r>
            <a:endParaRPr lang="en-US" dirty="0"/>
          </a:p>
          <a:p>
            <a:pPr algn="l"/>
            <a:r>
              <a:rPr lang="en-US" sz="1600" dirty="0"/>
              <a:t>1 Department of Atmospheric and Oceanic Sciences, University of Colorado Boulder, Boulder, USA</a:t>
            </a:r>
          </a:p>
          <a:p>
            <a:pPr algn="l"/>
            <a:r>
              <a:rPr lang="en-US" sz="1600" dirty="0"/>
              <a:t>2 Application Laboratory (APL), Research Institute for Value‐Added‐Information Generation (</a:t>
            </a:r>
            <a:r>
              <a:rPr lang="en-US" sz="1600" dirty="0" err="1"/>
              <a:t>VAiG</a:t>
            </a:r>
            <a:r>
              <a:rPr lang="en-US" sz="1600" dirty="0"/>
              <a:t>), </a:t>
            </a:r>
          </a:p>
          <a:p>
            <a:pPr algn="l"/>
            <a:r>
              <a:rPr lang="en-US" sz="1600" dirty="0"/>
              <a:t>Japan Agency for Marine‐Earth Science and Technology (JAMSTEC), Yokohama, Japan</a:t>
            </a:r>
          </a:p>
          <a:p>
            <a:pPr algn="l"/>
            <a:r>
              <a:rPr lang="en-US" sz="1600" dirty="0"/>
              <a:t>3 University of Hawaii at Manoa, Honolulu, USA </a:t>
            </a:r>
          </a:p>
          <a:p>
            <a:pPr algn="l"/>
            <a:r>
              <a:rPr lang="en-US" sz="2000" dirty="0"/>
              <a:t>       </a:t>
            </a:r>
            <a:r>
              <a:rPr lang="en-US" sz="2000" dirty="0">
                <a:hlinkClick r:id="rId5"/>
              </a:rPr>
              <a:t>William.Kamp@colorado.edu</a:t>
            </a:r>
            <a:endParaRPr lang="en-US" sz="2000" dirty="0"/>
          </a:p>
          <a:p>
            <a:pPr algn="l"/>
            <a:endParaRPr lang="en-US" sz="2000" dirty="0"/>
          </a:p>
        </p:txBody>
      </p:sp>
      <p:pic>
        <p:nvPicPr>
          <p:cNvPr id="7" name="Picture 6" descr="Logo, icon&#10;&#10;Description automatically generated">
            <a:extLst>
              <a:ext uri="{FF2B5EF4-FFF2-40B4-BE49-F238E27FC236}">
                <a16:creationId xmlns:a16="http://schemas.microsoft.com/office/drawing/2014/main" id="{CA574E75-949D-BF46-D021-1E3DA768A89F}"/>
              </a:ext>
            </a:extLst>
          </p:cNvPr>
          <p:cNvPicPr>
            <a:picLocks noChangeAspect="1"/>
          </p:cNvPicPr>
          <p:nvPr/>
        </p:nvPicPr>
        <p:blipFill>
          <a:blip r:embed="rId6"/>
          <a:stretch>
            <a:fillRect/>
          </a:stretch>
        </p:blipFill>
        <p:spPr>
          <a:xfrm>
            <a:off x="9585298" y="4637563"/>
            <a:ext cx="1337336" cy="1109342"/>
          </a:xfrm>
          <a:prstGeom prst="rect">
            <a:avLst/>
          </a:prstGeom>
        </p:spPr>
      </p:pic>
      <p:pic>
        <p:nvPicPr>
          <p:cNvPr id="8" name="Picture 7">
            <a:extLst>
              <a:ext uri="{FF2B5EF4-FFF2-40B4-BE49-F238E27FC236}">
                <a16:creationId xmlns:a16="http://schemas.microsoft.com/office/drawing/2014/main" id="{836F24E3-E590-59BD-E9C4-9408A8609AB3}"/>
              </a:ext>
            </a:extLst>
          </p:cNvPr>
          <p:cNvPicPr>
            <a:picLocks noChangeAspect="1"/>
          </p:cNvPicPr>
          <p:nvPr/>
        </p:nvPicPr>
        <p:blipFill rotWithShape="1">
          <a:blip r:embed="rId7"/>
          <a:srcRect r="70801" b="41355"/>
          <a:stretch/>
        </p:blipFill>
        <p:spPr>
          <a:xfrm>
            <a:off x="8161312" y="4623681"/>
            <a:ext cx="1241004" cy="1221486"/>
          </a:xfrm>
          <a:prstGeom prst="rect">
            <a:avLst/>
          </a:prstGeom>
        </p:spPr>
      </p:pic>
      <p:sp>
        <p:nvSpPr>
          <p:cNvPr id="4" name="TextBox 3">
            <a:extLst>
              <a:ext uri="{FF2B5EF4-FFF2-40B4-BE49-F238E27FC236}">
                <a16:creationId xmlns:a16="http://schemas.microsoft.com/office/drawing/2014/main" id="{4E6D9559-5660-6916-4BAE-9D1D04E2E898}"/>
              </a:ext>
            </a:extLst>
          </p:cNvPr>
          <p:cNvSpPr txBox="1"/>
          <p:nvPr/>
        </p:nvSpPr>
        <p:spPr>
          <a:xfrm>
            <a:off x="1394579" y="5185726"/>
            <a:ext cx="6725788" cy="830997"/>
          </a:xfrm>
          <a:prstGeom prst="rect">
            <a:avLst/>
          </a:prstGeom>
          <a:noFill/>
        </p:spPr>
        <p:txBody>
          <a:bodyPr wrap="square">
            <a:spAutoFit/>
          </a:bodyPr>
          <a:lstStyle/>
          <a:p>
            <a:r>
              <a:rPr lang="en-US" sz="1600" b="1" dirty="0">
                <a:ea typeface="Open Sans" panose="020B0606030504020204" pitchFamily="34" charset="0"/>
                <a:cs typeface="Open Sans" panose="020B0606030504020204" pitchFamily="34" charset="0"/>
              </a:rPr>
              <a:t>Acknowledgements:</a:t>
            </a:r>
          </a:p>
          <a:p>
            <a:r>
              <a:rPr lang="en-US" sz="1600" dirty="0">
                <a:effectLst/>
              </a:rPr>
              <a:t>NASA International Ocean Vector Wind Science Team award 80NSSC23K0982 </a:t>
            </a:r>
            <a:r>
              <a:rPr lang="en-US" sz="1600" dirty="0">
                <a:ea typeface="Open Sans" panose="020B0606030504020204" pitchFamily="34" charset="0"/>
                <a:cs typeface="Open Sans" panose="020B0606030504020204" pitchFamily="34" charset="0"/>
              </a:rPr>
              <a:t>NASA Ocean Surface Topography Science Team award 0NSSC21K1190</a:t>
            </a:r>
          </a:p>
        </p:txBody>
      </p:sp>
      <p:pic>
        <p:nvPicPr>
          <p:cNvPr id="5" name="Graphic 4" descr="Envelope with solid fill">
            <a:extLst>
              <a:ext uri="{FF2B5EF4-FFF2-40B4-BE49-F238E27FC236}">
                <a16:creationId xmlns:a16="http://schemas.microsoft.com/office/drawing/2014/main" id="{C7665E45-4132-2DBF-123D-0E775F34398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94579" y="4698394"/>
            <a:ext cx="461516" cy="461516"/>
          </a:xfrm>
          <a:prstGeom prst="rect">
            <a:avLst/>
          </a:prstGeom>
        </p:spPr>
      </p:pic>
    </p:spTree>
    <p:extLst>
      <p:ext uri="{BB962C8B-B14F-4D97-AF65-F5344CB8AC3E}">
        <p14:creationId xmlns:p14="http://schemas.microsoft.com/office/powerpoint/2010/main" val="1437746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4439FDD-E27F-A157-0B16-E480D63B2C8A}"/>
              </a:ext>
            </a:extLst>
          </p:cNvPr>
          <p:cNvSpPr>
            <a:spLocks noGrp="1"/>
          </p:cNvSpPr>
          <p:nvPr>
            <p:ph type="sldNum" sz="quarter" idx="12"/>
          </p:nvPr>
        </p:nvSpPr>
        <p:spPr/>
        <p:txBody>
          <a:bodyPr/>
          <a:lstStyle/>
          <a:p>
            <a:fld id="{05F29975-E275-4E9C-AA8B-EA04F3DD199D}" type="slidenum">
              <a:rPr lang="en-US" smtClean="0"/>
              <a:t>10</a:t>
            </a:fld>
            <a:endParaRPr lang="en-US" dirty="0"/>
          </a:p>
        </p:txBody>
      </p:sp>
      <p:sp>
        <p:nvSpPr>
          <p:cNvPr id="14" name="TextBox 13">
            <a:extLst>
              <a:ext uri="{FF2B5EF4-FFF2-40B4-BE49-F238E27FC236}">
                <a16:creationId xmlns:a16="http://schemas.microsoft.com/office/drawing/2014/main" id="{AE009122-8C12-F253-1865-99BDAB171EBE}"/>
              </a:ext>
            </a:extLst>
          </p:cNvPr>
          <p:cNvSpPr txBox="1"/>
          <p:nvPr/>
        </p:nvSpPr>
        <p:spPr>
          <a:xfrm>
            <a:off x="218975" y="1020696"/>
            <a:ext cx="5528681" cy="2677656"/>
          </a:xfrm>
          <a:prstGeom prst="rect">
            <a:avLst/>
          </a:prstGeom>
          <a:solidFill>
            <a:schemeClr val="tx2">
              <a:lumMod val="20000"/>
              <a:lumOff val="80000"/>
            </a:schemeClr>
          </a:solidFill>
          <a:ln>
            <a:solidFill>
              <a:schemeClr val="tx1"/>
            </a:solidFill>
          </a:ln>
        </p:spPr>
        <p:txBody>
          <a:bodyPr wrap="square" rtlCol="0">
            <a:spAutoFit/>
          </a:bodyPr>
          <a:lstStyle/>
          <a:p>
            <a:r>
              <a:rPr lang="en-US" sz="2400" dirty="0">
                <a:ea typeface="Open Sans" panose="020B0606030504020204" pitchFamily="34" charset="0"/>
                <a:cs typeface="Open Sans" panose="020B0606030504020204" pitchFamily="34" charset="0"/>
              </a:rPr>
              <a:t>Regional Ocean Modelling System (ROMS) main run validated successfully using satellite observations</a:t>
            </a:r>
          </a:p>
          <a:p>
            <a:endParaRPr lang="en-US" sz="2400" dirty="0">
              <a:ea typeface="Open Sans" panose="020B0606030504020204" pitchFamily="34" charset="0"/>
              <a:cs typeface="Open Sans" panose="020B0606030504020204" pitchFamily="34" charset="0"/>
            </a:endParaRPr>
          </a:p>
          <a:p>
            <a:r>
              <a:rPr lang="en-US" sz="2400" dirty="0">
                <a:ea typeface="Open Sans" panose="020B0606030504020204" pitchFamily="34" charset="0"/>
                <a:cs typeface="Open Sans" panose="020B0606030504020204" pitchFamily="34" charset="0"/>
              </a:rPr>
              <a:t>ROMS Wind Stress run shows wind stress is the dominant physical process controlling Java SLAs</a:t>
            </a:r>
          </a:p>
        </p:txBody>
      </p:sp>
      <p:pic>
        <p:nvPicPr>
          <p:cNvPr id="25" name="Picture 24" descr="A graph of data showing different types of data&#10;&#10;Description automatically generated with medium confidence">
            <a:extLst>
              <a:ext uri="{FF2B5EF4-FFF2-40B4-BE49-F238E27FC236}">
                <a16:creationId xmlns:a16="http://schemas.microsoft.com/office/drawing/2014/main" id="{35EC67DF-BEA8-AC36-DF1D-1C61C357F2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837040"/>
            <a:ext cx="6172200" cy="5195871"/>
          </a:xfrm>
          <a:prstGeom prst="rect">
            <a:avLst/>
          </a:prstGeom>
        </p:spPr>
      </p:pic>
      <p:sp>
        <p:nvSpPr>
          <p:cNvPr id="2" name="TextBox 1">
            <a:extLst>
              <a:ext uri="{FF2B5EF4-FFF2-40B4-BE49-F238E27FC236}">
                <a16:creationId xmlns:a16="http://schemas.microsoft.com/office/drawing/2014/main" id="{E4FCD52D-F6A6-E988-EDF4-77F728CEA2A3}"/>
              </a:ext>
            </a:extLst>
          </p:cNvPr>
          <p:cNvSpPr txBox="1"/>
          <p:nvPr/>
        </p:nvSpPr>
        <p:spPr>
          <a:xfrm>
            <a:off x="218976" y="204187"/>
            <a:ext cx="9716518" cy="523220"/>
          </a:xfrm>
          <a:prstGeom prst="rect">
            <a:avLst/>
          </a:prstGeom>
          <a:noFill/>
        </p:spPr>
        <p:txBody>
          <a:bodyPr wrap="square" rtlCol="0">
            <a:spAutoFit/>
          </a:bodyPr>
          <a:lstStyle/>
          <a:p>
            <a:r>
              <a:rPr lang="en-US" sz="2800" b="1" dirty="0"/>
              <a:t>Wind stress vs. buoyancy flux</a:t>
            </a:r>
          </a:p>
        </p:txBody>
      </p:sp>
    </p:spTree>
    <p:extLst>
      <p:ext uri="{BB962C8B-B14F-4D97-AF65-F5344CB8AC3E}">
        <p14:creationId xmlns:p14="http://schemas.microsoft.com/office/powerpoint/2010/main" val="173487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FE5C06-E4AF-2A81-0CAD-944CD16C8D18}"/>
              </a:ext>
            </a:extLst>
          </p:cNvPr>
          <p:cNvSpPr>
            <a:spLocks noGrp="1"/>
          </p:cNvSpPr>
          <p:nvPr>
            <p:ph type="sldNum" sz="quarter" idx="12"/>
          </p:nvPr>
        </p:nvSpPr>
        <p:spPr/>
        <p:txBody>
          <a:bodyPr/>
          <a:lstStyle/>
          <a:p>
            <a:fld id="{05F29975-E275-4E9C-AA8B-EA04F3DD199D}" type="slidenum">
              <a:rPr lang="en-US" smtClean="0"/>
              <a:t>11</a:t>
            </a:fld>
            <a:endParaRPr lang="en-US" dirty="0"/>
          </a:p>
        </p:txBody>
      </p:sp>
      <p:sp>
        <p:nvSpPr>
          <p:cNvPr id="5" name="TextBox 4">
            <a:extLst>
              <a:ext uri="{FF2B5EF4-FFF2-40B4-BE49-F238E27FC236}">
                <a16:creationId xmlns:a16="http://schemas.microsoft.com/office/drawing/2014/main" id="{49D93C38-5B2D-203B-86E4-D1629FBED4A1}"/>
              </a:ext>
            </a:extLst>
          </p:cNvPr>
          <p:cNvSpPr txBox="1"/>
          <p:nvPr/>
        </p:nvSpPr>
        <p:spPr>
          <a:xfrm>
            <a:off x="219457" y="225793"/>
            <a:ext cx="9716518" cy="523220"/>
          </a:xfrm>
          <a:prstGeom prst="rect">
            <a:avLst/>
          </a:prstGeom>
          <a:noFill/>
        </p:spPr>
        <p:txBody>
          <a:bodyPr wrap="square" rtlCol="0">
            <a:spAutoFit/>
          </a:bodyPr>
          <a:lstStyle/>
          <a:p>
            <a:r>
              <a:rPr lang="en-US" sz="2800" b="1" dirty="0"/>
              <a:t>Bayesian Dynamic Linear Model:</a:t>
            </a:r>
          </a:p>
        </p:txBody>
      </p:sp>
      <p:pic>
        <p:nvPicPr>
          <p:cNvPr id="10" name="Picture 9" descr="Diagram&#10;&#10;Description automatically generated">
            <a:extLst>
              <a:ext uri="{FF2B5EF4-FFF2-40B4-BE49-F238E27FC236}">
                <a16:creationId xmlns:a16="http://schemas.microsoft.com/office/drawing/2014/main" id="{CDA9FC0C-AA2D-02F4-F1C2-9DE9C58FFB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7462" y="1917308"/>
            <a:ext cx="6626316" cy="4275873"/>
          </a:xfrm>
          <a:prstGeom prst="rect">
            <a:avLst/>
          </a:prstGeom>
        </p:spPr>
      </p:pic>
      <p:sp>
        <p:nvSpPr>
          <p:cNvPr id="12" name="TextBox 11">
            <a:extLst>
              <a:ext uri="{FF2B5EF4-FFF2-40B4-BE49-F238E27FC236}">
                <a16:creationId xmlns:a16="http://schemas.microsoft.com/office/drawing/2014/main" id="{CFB0C95F-E537-4436-7DD5-259D41DF5104}"/>
              </a:ext>
            </a:extLst>
          </p:cNvPr>
          <p:cNvSpPr txBox="1"/>
          <p:nvPr/>
        </p:nvSpPr>
        <p:spPr>
          <a:xfrm>
            <a:off x="191952" y="3029470"/>
            <a:ext cx="4333187" cy="2831544"/>
          </a:xfrm>
          <a:prstGeom prst="rect">
            <a:avLst/>
          </a:prstGeom>
          <a:noFill/>
        </p:spPr>
        <p:txBody>
          <a:bodyPr wrap="square" rtlCol="0">
            <a:spAutoFit/>
          </a:bodyPr>
          <a:lstStyle/>
          <a:p>
            <a:r>
              <a:rPr lang="en-US" sz="2000" b="1" dirty="0"/>
              <a:t>Predictors:</a:t>
            </a:r>
          </a:p>
          <a:p>
            <a:endParaRPr lang="en-US" sz="2000" dirty="0"/>
          </a:p>
          <a:p>
            <a:pPr marL="342900" indent="-342900">
              <a:buFont typeface="+mj-lt"/>
              <a:buAutoNum type="arabicPeriod"/>
            </a:pPr>
            <a:r>
              <a:rPr lang="en-US" sz="2000" dirty="0"/>
              <a:t>zonal wind stress from equatorial Indian Ocean (remote wind)</a:t>
            </a:r>
          </a:p>
          <a:p>
            <a:pPr marL="342900" indent="-342900">
              <a:buFont typeface="+mj-lt"/>
              <a:buAutoNum type="arabicPeriod"/>
            </a:pPr>
            <a:endParaRPr lang="en-US" sz="2000" dirty="0"/>
          </a:p>
          <a:p>
            <a:pPr marL="342900" indent="-342900">
              <a:buFont typeface="+mj-lt"/>
              <a:buAutoNum type="arabicPeriod"/>
            </a:pPr>
            <a:r>
              <a:rPr lang="en-US" sz="2000" dirty="0"/>
              <a:t>longshore wind stress along Sumatra</a:t>
            </a:r>
          </a:p>
          <a:p>
            <a:pPr marL="342900" indent="-342900">
              <a:buFont typeface="+mj-lt"/>
              <a:buAutoNum type="arabicPeriod"/>
            </a:pPr>
            <a:endParaRPr lang="en-US" sz="2000" dirty="0"/>
          </a:p>
          <a:p>
            <a:pPr marL="342900" indent="-342900">
              <a:buFont typeface="+mj-lt"/>
              <a:buAutoNum type="arabicPeriod"/>
            </a:pPr>
            <a:r>
              <a:rPr lang="en-US" sz="2000" dirty="0"/>
              <a:t>longshore wind stress along Java</a:t>
            </a:r>
            <a:endParaRPr lang="en-US" dirty="0"/>
          </a:p>
          <a:p>
            <a:endParaRPr lang="en-US" dirty="0"/>
          </a:p>
        </p:txBody>
      </p:sp>
      <p:sp>
        <p:nvSpPr>
          <p:cNvPr id="2" name="TextBox 1">
            <a:extLst>
              <a:ext uri="{FF2B5EF4-FFF2-40B4-BE49-F238E27FC236}">
                <a16:creationId xmlns:a16="http://schemas.microsoft.com/office/drawing/2014/main" id="{70AF80C6-C9F1-8941-0B6B-0BC2E0E73BEF}"/>
              </a:ext>
            </a:extLst>
          </p:cNvPr>
          <p:cNvSpPr txBox="1"/>
          <p:nvPr/>
        </p:nvSpPr>
        <p:spPr>
          <a:xfrm>
            <a:off x="191952" y="1888144"/>
            <a:ext cx="4885509" cy="707886"/>
          </a:xfrm>
          <a:prstGeom prst="rect">
            <a:avLst/>
          </a:prstGeom>
          <a:noFill/>
        </p:spPr>
        <p:txBody>
          <a:bodyPr wrap="square" rtlCol="0">
            <a:spAutoFit/>
          </a:bodyPr>
          <a:lstStyle/>
          <a:p>
            <a:r>
              <a:rPr lang="en-US" sz="2000" b="1" dirty="0"/>
              <a:t>Quantified wind stress forcing on Java SLAs at intraseasonal timescales </a:t>
            </a:r>
            <a:endParaRPr lang="en-US" sz="2000" dirty="0"/>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EE123B77-8DB2-9A24-5257-18ECA9667B39}"/>
                  </a:ext>
                </a:extLst>
              </p:cNvPr>
              <p:cNvSpPr txBox="1"/>
              <p:nvPr/>
            </p:nvSpPr>
            <p:spPr>
              <a:xfrm>
                <a:off x="1596439" y="740771"/>
                <a:ext cx="7675418" cy="918136"/>
              </a:xfrm>
              <a:prstGeom prst="rect">
                <a:avLst/>
              </a:prstGeom>
              <a:noFill/>
            </p:spPr>
            <p:txBody>
              <a:bodyPr wrap="square" rtlCol="0">
                <a:spAutoFit/>
              </a:bodyPr>
              <a:lstStyle/>
              <a:p>
                <a:pPr marL="0" marR="0" algn="ctr">
                  <a:lnSpc>
                    <a:spcPct val="150000"/>
                  </a:lnSpc>
                  <a:spcBef>
                    <a:spcPts val="0"/>
                  </a:spcBef>
                  <a:spcAft>
                    <a:spcPts val="300"/>
                  </a:spcAft>
                </a:pPr>
                <a14:m>
                  <m:oMath xmlns:m="http://schemas.openxmlformats.org/officeDocument/2006/math">
                    <m:r>
                      <a:rPr lang="en-US" sz="1800" i="1" smtClean="0">
                        <a:effectLst/>
                        <a:latin typeface="Cambria Math" panose="02040503050406030204" pitchFamily="18" charset="0"/>
                        <a:ea typeface="Calibri" panose="020F0502020204030204" pitchFamily="34" charset="0"/>
                        <a:cs typeface="Calibri" panose="020F0502020204030204" pitchFamily="34" charset="0"/>
                      </a:rPr>
                      <m:t>𝑌</m:t>
                    </m:r>
                    <m:d>
                      <m:dPr>
                        <m:ctrlPr>
                          <a:rPr lang="en-US" sz="1800" i="1">
                            <a:effectLst/>
                            <a:latin typeface="Cambria Math" panose="02040503050406030204" pitchFamily="18" charset="0"/>
                            <a:ea typeface="Calibri" panose="020F0502020204030204" pitchFamily="34" charset="0"/>
                            <a:cs typeface="Calibri" panose="020F0502020204030204" pitchFamily="34" charset="0"/>
                          </a:rPr>
                        </m:ctrlPr>
                      </m:dPr>
                      <m:e>
                        <m:r>
                          <a:rPr lang="en-US" sz="1800" i="1">
                            <a:effectLst/>
                            <a:latin typeface="Cambria Math" panose="02040503050406030204" pitchFamily="18" charset="0"/>
                            <a:ea typeface="Calibri" panose="020F0502020204030204" pitchFamily="34" charset="0"/>
                            <a:cs typeface="Calibri" panose="020F0502020204030204" pitchFamily="34" charset="0"/>
                          </a:rPr>
                          <m:t>𝑡</m:t>
                        </m:r>
                      </m:e>
                    </m:d>
                    <m:r>
                      <a:rPr lang="en-US" sz="1800" i="1">
                        <a:effectLst/>
                        <a:latin typeface="Cambria Math" panose="02040503050406030204" pitchFamily="18" charset="0"/>
                        <a:ea typeface="Calibri" panose="020F0502020204030204" pitchFamily="34" charset="0"/>
                        <a:cs typeface="Calibri" panose="020F0502020204030204" pitchFamily="34" charset="0"/>
                      </a:rPr>
                      <m:t>=</m:t>
                    </m:r>
                    <m:sSub>
                      <m:sSubPr>
                        <m:ctrlPr>
                          <a:rPr lang="en-US" sz="1800" i="1">
                            <a:effectLst/>
                            <a:latin typeface="Cambria Math" panose="02040503050406030204" pitchFamily="18" charset="0"/>
                            <a:ea typeface="Calibri" panose="020F0502020204030204" pitchFamily="34" charset="0"/>
                            <a:cs typeface="Calibri" panose="020F0502020204030204" pitchFamily="34" charset="0"/>
                          </a:rPr>
                        </m:ctrlPr>
                      </m:sSubPr>
                      <m:e>
                        <m:r>
                          <a:rPr lang="en-US" sz="1800" i="1">
                            <a:effectLst/>
                            <a:latin typeface="Cambria Math" panose="02040503050406030204" pitchFamily="18" charset="0"/>
                            <a:ea typeface="Calibri" panose="020F0502020204030204" pitchFamily="34" charset="0"/>
                            <a:cs typeface="Calibri" panose="020F0502020204030204" pitchFamily="34" charset="0"/>
                          </a:rPr>
                          <m:t>𝑏</m:t>
                        </m:r>
                      </m:e>
                      <m:sub>
                        <m:r>
                          <a:rPr lang="en-US" sz="1800" i="1">
                            <a:effectLst/>
                            <a:latin typeface="Cambria Math" panose="02040503050406030204" pitchFamily="18" charset="0"/>
                            <a:ea typeface="Calibri" panose="020F0502020204030204" pitchFamily="34" charset="0"/>
                            <a:cs typeface="Calibri" panose="020F0502020204030204" pitchFamily="34" charset="0"/>
                          </a:rPr>
                          <m:t>0</m:t>
                        </m:r>
                      </m:sub>
                    </m:sSub>
                    <m:d>
                      <m:dPr>
                        <m:ctrlPr>
                          <a:rPr lang="en-US" sz="1800" i="1">
                            <a:effectLst/>
                            <a:latin typeface="Cambria Math" panose="02040503050406030204" pitchFamily="18" charset="0"/>
                            <a:ea typeface="Calibri" panose="020F0502020204030204" pitchFamily="34" charset="0"/>
                            <a:cs typeface="Calibri" panose="020F0502020204030204" pitchFamily="34" charset="0"/>
                          </a:rPr>
                        </m:ctrlPr>
                      </m:dPr>
                      <m:e>
                        <m:r>
                          <a:rPr lang="en-US" sz="1800" i="1">
                            <a:effectLst/>
                            <a:latin typeface="Cambria Math" panose="02040503050406030204" pitchFamily="18" charset="0"/>
                            <a:ea typeface="Calibri" panose="020F0502020204030204" pitchFamily="34" charset="0"/>
                            <a:cs typeface="Calibri" panose="020F0502020204030204" pitchFamily="34" charset="0"/>
                          </a:rPr>
                          <m:t>𝑡</m:t>
                        </m:r>
                      </m:e>
                    </m:d>
                    <m:r>
                      <a:rPr lang="en-US" sz="1800" i="1">
                        <a:effectLst/>
                        <a:latin typeface="Cambria Math" panose="02040503050406030204" pitchFamily="18" charset="0"/>
                        <a:ea typeface="Calibri" panose="020F0502020204030204" pitchFamily="34" charset="0"/>
                        <a:cs typeface="Calibri" panose="020F0502020204030204" pitchFamily="34" charset="0"/>
                      </a:rPr>
                      <m:t>+</m:t>
                    </m:r>
                    <m:sSub>
                      <m:sSubPr>
                        <m:ctrlPr>
                          <a:rPr lang="en-US" sz="1800" i="1">
                            <a:effectLst/>
                            <a:latin typeface="Cambria Math" panose="02040503050406030204" pitchFamily="18" charset="0"/>
                            <a:ea typeface="Calibri" panose="020F0502020204030204" pitchFamily="34" charset="0"/>
                            <a:cs typeface="Calibri" panose="020F0502020204030204" pitchFamily="34" charset="0"/>
                          </a:rPr>
                        </m:ctrlPr>
                      </m:sSubPr>
                      <m:e>
                        <m:r>
                          <a:rPr lang="en-US" sz="1800" i="1">
                            <a:effectLst/>
                            <a:latin typeface="Cambria Math" panose="02040503050406030204" pitchFamily="18" charset="0"/>
                            <a:ea typeface="Calibri" panose="020F0502020204030204" pitchFamily="34" charset="0"/>
                            <a:cs typeface="Calibri" panose="020F0502020204030204" pitchFamily="34" charset="0"/>
                          </a:rPr>
                          <m:t>𝑏</m:t>
                        </m:r>
                      </m:e>
                      <m:sub>
                        <m:r>
                          <a:rPr lang="en-US" sz="1800" i="1">
                            <a:effectLst/>
                            <a:latin typeface="Cambria Math" panose="02040503050406030204" pitchFamily="18" charset="0"/>
                            <a:ea typeface="Calibri" panose="020F0502020204030204" pitchFamily="34" charset="0"/>
                            <a:cs typeface="Calibri" panose="020F0502020204030204" pitchFamily="34" charset="0"/>
                          </a:rPr>
                          <m:t>1</m:t>
                        </m:r>
                      </m:sub>
                    </m:sSub>
                    <m:d>
                      <m:dPr>
                        <m:ctrlPr>
                          <a:rPr lang="en-US" sz="1800" i="1">
                            <a:effectLst/>
                            <a:latin typeface="Cambria Math" panose="02040503050406030204" pitchFamily="18" charset="0"/>
                            <a:ea typeface="Calibri" panose="020F0502020204030204" pitchFamily="34" charset="0"/>
                            <a:cs typeface="Calibri" panose="020F0502020204030204" pitchFamily="34" charset="0"/>
                          </a:rPr>
                        </m:ctrlPr>
                      </m:dPr>
                      <m:e>
                        <m:r>
                          <a:rPr lang="en-US" sz="1800" i="1">
                            <a:effectLst/>
                            <a:latin typeface="Cambria Math" panose="02040503050406030204" pitchFamily="18" charset="0"/>
                            <a:ea typeface="Calibri" panose="020F0502020204030204" pitchFamily="34" charset="0"/>
                            <a:cs typeface="Calibri" panose="020F0502020204030204" pitchFamily="34" charset="0"/>
                          </a:rPr>
                          <m:t>𝑡</m:t>
                        </m:r>
                      </m:e>
                    </m:d>
                    <m:sSub>
                      <m:sSubPr>
                        <m:ctrlPr>
                          <a:rPr lang="en-US" sz="1800" i="1">
                            <a:effectLst/>
                            <a:latin typeface="Cambria Math" panose="02040503050406030204" pitchFamily="18" charset="0"/>
                            <a:ea typeface="Calibri" panose="020F0502020204030204" pitchFamily="34" charset="0"/>
                            <a:cs typeface="Calibri" panose="020F0502020204030204" pitchFamily="34" charset="0"/>
                          </a:rPr>
                        </m:ctrlPr>
                      </m:sSubPr>
                      <m:e>
                        <m:r>
                          <a:rPr lang="en-US" sz="1800" i="1">
                            <a:effectLst/>
                            <a:latin typeface="Cambria Math" panose="02040503050406030204" pitchFamily="18" charset="0"/>
                            <a:ea typeface="Calibri" panose="020F0502020204030204" pitchFamily="34" charset="0"/>
                            <a:cs typeface="Calibri" panose="020F0502020204030204" pitchFamily="34" charset="0"/>
                          </a:rPr>
                          <m:t>𝑋</m:t>
                        </m:r>
                      </m:e>
                      <m:sub>
                        <m:r>
                          <a:rPr lang="en-US" sz="1800" i="1">
                            <a:effectLst/>
                            <a:latin typeface="Cambria Math" panose="02040503050406030204" pitchFamily="18" charset="0"/>
                            <a:ea typeface="Calibri" panose="020F0502020204030204" pitchFamily="34" charset="0"/>
                            <a:cs typeface="Calibri" panose="020F0502020204030204" pitchFamily="34" charset="0"/>
                          </a:rPr>
                          <m:t>1</m:t>
                        </m:r>
                      </m:sub>
                    </m:sSub>
                    <m:d>
                      <m:dPr>
                        <m:ctrlPr>
                          <a:rPr lang="en-US" sz="1800" i="1">
                            <a:effectLst/>
                            <a:latin typeface="Cambria Math" panose="02040503050406030204" pitchFamily="18" charset="0"/>
                            <a:ea typeface="Calibri" panose="020F0502020204030204" pitchFamily="34" charset="0"/>
                            <a:cs typeface="Calibri" panose="020F0502020204030204" pitchFamily="34" charset="0"/>
                          </a:rPr>
                        </m:ctrlPr>
                      </m:dPr>
                      <m:e>
                        <m:r>
                          <a:rPr lang="en-US" sz="1800" i="1">
                            <a:effectLst/>
                            <a:latin typeface="Cambria Math" panose="02040503050406030204" pitchFamily="18" charset="0"/>
                            <a:ea typeface="Calibri" panose="020F0502020204030204" pitchFamily="34" charset="0"/>
                            <a:cs typeface="Calibri" panose="020F0502020204030204" pitchFamily="34" charset="0"/>
                          </a:rPr>
                          <m:t>𝑡</m:t>
                        </m:r>
                      </m:e>
                    </m:d>
                    <m:r>
                      <a:rPr lang="en-US" sz="1800" i="1">
                        <a:effectLst/>
                        <a:latin typeface="Cambria Math" panose="02040503050406030204" pitchFamily="18" charset="0"/>
                        <a:ea typeface="Calibri" panose="020F0502020204030204" pitchFamily="34" charset="0"/>
                        <a:cs typeface="Calibri" panose="020F0502020204030204" pitchFamily="34" charset="0"/>
                      </a:rPr>
                      <m:t>+</m:t>
                    </m:r>
                    <m:sSub>
                      <m:sSubPr>
                        <m:ctrlPr>
                          <a:rPr lang="en-US" sz="1800" i="1">
                            <a:effectLst/>
                            <a:latin typeface="Cambria Math" panose="02040503050406030204" pitchFamily="18" charset="0"/>
                            <a:ea typeface="Calibri" panose="020F0502020204030204" pitchFamily="34" charset="0"/>
                            <a:cs typeface="Calibri" panose="020F0502020204030204" pitchFamily="34" charset="0"/>
                          </a:rPr>
                        </m:ctrlPr>
                      </m:sSubPr>
                      <m:e>
                        <m:r>
                          <a:rPr lang="en-US" sz="1800" i="1">
                            <a:effectLst/>
                            <a:latin typeface="Cambria Math" panose="02040503050406030204" pitchFamily="18" charset="0"/>
                            <a:ea typeface="Calibri" panose="020F0502020204030204" pitchFamily="34" charset="0"/>
                            <a:cs typeface="Calibri" panose="020F0502020204030204" pitchFamily="34" charset="0"/>
                          </a:rPr>
                          <m:t>𝑏</m:t>
                        </m:r>
                      </m:e>
                      <m:sub>
                        <m:r>
                          <a:rPr lang="en-US" sz="1800" i="1">
                            <a:effectLst/>
                            <a:latin typeface="Cambria Math" panose="02040503050406030204" pitchFamily="18" charset="0"/>
                            <a:ea typeface="Calibri" panose="020F0502020204030204" pitchFamily="34" charset="0"/>
                            <a:cs typeface="Calibri" panose="020F0502020204030204" pitchFamily="34" charset="0"/>
                          </a:rPr>
                          <m:t>2</m:t>
                        </m:r>
                      </m:sub>
                    </m:sSub>
                    <m:d>
                      <m:dPr>
                        <m:ctrlPr>
                          <a:rPr lang="en-US" sz="1800" i="1">
                            <a:effectLst/>
                            <a:latin typeface="Cambria Math" panose="02040503050406030204" pitchFamily="18" charset="0"/>
                            <a:ea typeface="Calibri" panose="020F0502020204030204" pitchFamily="34" charset="0"/>
                            <a:cs typeface="Calibri" panose="020F0502020204030204" pitchFamily="34" charset="0"/>
                          </a:rPr>
                        </m:ctrlPr>
                      </m:dPr>
                      <m:e>
                        <m:r>
                          <a:rPr lang="en-US" sz="1800" i="1">
                            <a:effectLst/>
                            <a:latin typeface="Cambria Math" panose="02040503050406030204" pitchFamily="18" charset="0"/>
                            <a:ea typeface="Calibri" panose="020F0502020204030204" pitchFamily="34" charset="0"/>
                            <a:cs typeface="Calibri" panose="020F0502020204030204" pitchFamily="34" charset="0"/>
                          </a:rPr>
                          <m:t>𝑡</m:t>
                        </m:r>
                      </m:e>
                    </m:d>
                    <m:sSub>
                      <m:sSubPr>
                        <m:ctrlPr>
                          <a:rPr lang="en-US" sz="1800" i="1">
                            <a:effectLst/>
                            <a:latin typeface="Cambria Math" panose="02040503050406030204" pitchFamily="18" charset="0"/>
                            <a:ea typeface="Calibri" panose="020F0502020204030204" pitchFamily="34" charset="0"/>
                            <a:cs typeface="Calibri" panose="020F0502020204030204" pitchFamily="34" charset="0"/>
                          </a:rPr>
                        </m:ctrlPr>
                      </m:sSubPr>
                      <m:e>
                        <m:r>
                          <a:rPr lang="en-US" sz="1800" i="1">
                            <a:effectLst/>
                            <a:latin typeface="Cambria Math" panose="02040503050406030204" pitchFamily="18" charset="0"/>
                            <a:ea typeface="Calibri" panose="020F0502020204030204" pitchFamily="34" charset="0"/>
                            <a:cs typeface="Calibri" panose="020F0502020204030204" pitchFamily="34" charset="0"/>
                          </a:rPr>
                          <m:t>𝑋</m:t>
                        </m:r>
                      </m:e>
                      <m:sub>
                        <m:r>
                          <a:rPr lang="en-US" sz="1800" i="1">
                            <a:effectLst/>
                            <a:latin typeface="Cambria Math" panose="02040503050406030204" pitchFamily="18" charset="0"/>
                            <a:ea typeface="Calibri" panose="020F0502020204030204" pitchFamily="34" charset="0"/>
                            <a:cs typeface="Calibri" panose="020F0502020204030204" pitchFamily="34" charset="0"/>
                          </a:rPr>
                          <m:t>2</m:t>
                        </m:r>
                      </m:sub>
                    </m:sSub>
                    <m:d>
                      <m:dPr>
                        <m:ctrlPr>
                          <a:rPr lang="en-US" sz="1800" i="1">
                            <a:effectLst/>
                            <a:latin typeface="Cambria Math" panose="02040503050406030204" pitchFamily="18" charset="0"/>
                            <a:ea typeface="Calibri" panose="020F0502020204030204" pitchFamily="34" charset="0"/>
                            <a:cs typeface="Calibri" panose="020F0502020204030204" pitchFamily="34" charset="0"/>
                          </a:rPr>
                        </m:ctrlPr>
                      </m:dPr>
                      <m:e>
                        <m:r>
                          <a:rPr lang="en-US" sz="1800" i="1">
                            <a:effectLst/>
                            <a:latin typeface="Cambria Math" panose="02040503050406030204" pitchFamily="18" charset="0"/>
                            <a:ea typeface="Calibri" panose="020F0502020204030204" pitchFamily="34" charset="0"/>
                            <a:cs typeface="Calibri" panose="020F0502020204030204" pitchFamily="34" charset="0"/>
                          </a:rPr>
                          <m:t>𝑡</m:t>
                        </m:r>
                      </m:e>
                    </m:d>
                    <m:r>
                      <a:rPr lang="en-US" sz="1800" i="1">
                        <a:effectLst/>
                        <a:latin typeface="Cambria Math" panose="02040503050406030204" pitchFamily="18" charset="0"/>
                        <a:ea typeface="Calibri" panose="020F0502020204030204" pitchFamily="34" charset="0"/>
                        <a:cs typeface="Calibri" panose="020F0502020204030204" pitchFamily="34" charset="0"/>
                      </a:rPr>
                      <m:t>+</m:t>
                    </m:r>
                    <m:sSub>
                      <m:sSubPr>
                        <m:ctrlPr>
                          <a:rPr lang="en-US" sz="1800" i="1">
                            <a:effectLst/>
                            <a:latin typeface="Cambria Math" panose="02040503050406030204" pitchFamily="18" charset="0"/>
                            <a:ea typeface="Calibri" panose="020F0502020204030204" pitchFamily="34" charset="0"/>
                            <a:cs typeface="Calibri" panose="020F0502020204030204" pitchFamily="34" charset="0"/>
                          </a:rPr>
                        </m:ctrlPr>
                      </m:sSubPr>
                      <m:e>
                        <m:r>
                          <a:rPr lang="en-US" sz="1800" i="1">
                            <a:effectLst/>
                            <a:latin typeface="Cambria Math" panose="02040503050406030204" pitchFamily="18" charset="0"/>
                            <a:ea typeface="Calibri" panose="020F0502020204030204" pitchFamily="34" charset="0"/>
                            <a:cs typeface="Calibri" panose="020F0502020204030204" pitchFamily="34" charset="0"/>
                          </a:rPr>
                          <m:t>𝑏</m:t>
                        </m:r>
                      </m:e>
                      <m:sub>
                        <m:r>
                          <a:rPr lang="en-US" sz="1800" i="1">
                            <a:effectLst/>
                            <a:latin typeface="Cambria Math" panose="02040503050406030204" pitchFamily="18" charset="0"/>
                            <a:ea typeface="Calibri" panose="020F0502020204030204" pitchFamily="34" charset="0"/>
                            <a:cs typeface="Calibri" panose="020F0502020204030204" pitchFamily="34" charset="0"/>
                          </a:rPr>
                          <m:t>3</m:t>
                        </m:r>
                      </m:sub>
                    </m:sSub>
                    <m:d>
                      <m:dPr>
                        <m:ctrlPr>
                          <a:rPr lang="en-US" sz="1800" i="1">
                            <a:effectLst/>
                            <a:latin typeface="Cambria Math" panose="02040503050406030204" pitchFamily="18" charset="0"/>
                            <a:ea typeface="Calibri" panose="020F0502020204030204" pitchFamily="34" charset="0"/>
                            <a:cs typeface="Calibri" panose="020F0502020204030204" pitchFamily="34" charset="0"/>
                          </a:rPr>
                        </m:ctrlPr>
                      </m:dPr>
                      <m:e>
                        <m:r>
                          <a:rPr lang="en-US" sz="1800" i="1">
                            <a:effectLst/>
                            <a:latin typeface="Cambria Math" panose="02040503050406030204" pitchFamily="18" charset="0"/>
                            <a:ea typeface="Calibri" panose="020F0502020204030204" pitchFamily="34" charset="0"/>
                            <a:cs typeface="Calibri" panose="020F0502020204030204" pitchFamily="34" charset="0"/>
                          </a:rPr>
                          <m:t>𝑡</m:t>
                        </m:r>
                      </m:e>
                    </m:d>
                    <m:sSub>
                      <m:sSubPr>
                        <m:ctrlPr>
                          <a:rPr lang="en-US" sz="1800" i="1">
                            <a:effectLst/>
                            <a:latin typeface="Cambria Math" panose="02040503050406030204" pitchFamily="18" charset="0"/>
                            <a:ea typeface="Calibri" panose="020F0502020204030204" pitchFamily="34" charset="0"/>
                            <a:cs typeface="Calibri" panose="020F0502020204030204" pitchFamily="34" charset="0"/>
                          </a:rPr>
                        </m:ctrlPr>
                      </m:sSubPr>
                      <m:e>
                        <m:r>
                          <a:rPr lang="en-US" sz="1800" i="1">
                            <a:effectLst/>
                            <a:latin typeface="Cambria Math" panose="02040503050406030204" pitchFamily="18" charset="0"/>
                            <a:ea typeface="Calibri" panose="020F0502020204030204" pitchFamily="34" charset="0"/>
                            <a:cs typeface="Calibri" panose="020F0502020204030204" pitchFamily="34" charset="0"/>
                          </a:rPr>
                          <m:t>𝑋</m:t>
                        </m:r>
                      </m:e>
                      <m:sub>
                        <m:r>
                          <a:rPr lang="en-US" sz="1800" i="1">
                            <a:effectLst/>
                            <a:latin typeface="Cambria Math" panose="02040503050406030204" pitchFamily="18" charset="0"/>
                            <a:ea typeface="Calibri" panose="020F0502020204030204" pitchFamily="34" charset="0"/>
                            <a:cs typeface="Calibri" panose="020F0502020204030204" pitchFamily="34" charset="0"/>
                          </a:rPr>
                          <m:t>3</m:t>
                        </m:r>
                      </m:sub>
                    </m:sSub>
                    <m:d>
                      <m:dPr>
                        <m:ctrlPr>
                          <a:rPr lang="en-US" sz="1800" i="1">
                            <a:effectLst/>
                            <a:latin typeface="Cambria Math" panose="02040503050406030204" pitchFamily="18" charset="0"/>
                            <a:ea typeface="Calibri" panose="020F0502020204030204" pitchFamily="34" charset="0"/>
                            <a:cs typeface="Calibri" panose="020F0502020204030204" pitchFamily="34" charset="0"/>
                          </a:rPr>
                        </m:ctrlPr>
                      </m:dPr>
                      <m:e>
                        <m:r>
                          <a:rPr lang="en-US" sz="1800" i="1">
                            <a:effectLst/>
                            <a:latin typeface="Cambria Math" panose="02040503050406030204" pitchFamily="18" charset="0"/>
                            <a:ea typeface="Calibri" panose="020F0502020204030204" pitchFamily="34" charset="0"/>
                            <a:cs typeface="Calibri" panose="020F0502020204030204" pitchFamily="34" charset="0"/>
                          </a:rPr>
                          <m:t>𝑡</m:t>
                        </m:r>
                      </m:e>
                    </m:d>
                    <m:r>
                      <a:rPr lang="en-US" sz="1800" i="1">
                        <a:effectLst/>
                        <a:latin typeface="Cambria Math" panose="02040503050406030204" pitchFamily="18" charset="0"/>
                        <a:ea typeface="Calibri" panose="020F0502020204030204" pitchFamily="34" charset="0"/>
                        <a:cs typeface="Calibri" panose="020F0502020204030204" pitchFamily="34" charset="0"/>
                      </a:rPr>
                      <m:t>+</m:t>
                    </m:r>
                    <m:r>
                      <a:rPr lang="en-US" sz="1800" i="1">
                        <a:effectLst/>
                        <a:latin typeface="Cambria Math" panose="02040503050406030204" pitchFamily="18" charset="0"/>
                        <a:ea typeface="Calibri" panose="020F0502020204030204" pitchFamily="34" charset="0"/>
                        <a:cs typeface="Calibri" panose="020F0502020204030204" pitchFamily="34" charset="0"/>
                      </a:rPr>
                      <m:t>𝜀</m:t>
                    </m:r>
                    <m:d>
                      <m:dPr>
                        <m:ctrlPr>
                          <a:rPr lang="en-US" sz="1800" i="1">
                            <a:effectLst/>
                            <a:latin typeface="Cambria Math" panose="02040503050406030204" pitchFamily="18" charset="0"/>
                            <a:ea typeface="Calibri" panose="020F0502020204030204" pitchFamily="34" charset="0"/>
                            <a:cs typeface="Calibri" panose="020F0502020204030204" pitchFamily="34" charset="0"/>
                          </a:rPr>
                        </m:ctrlPr>
                      </m:dPr>
                      <m:e>
                        <m:r>
                          <a:rPr lang="en-US" sz="1800" i="1">
                            <a:effectLst/>
                            <a:latin typeface="Cambria Math" panose="02040503050406030204" pitchFamily="18" charset="0"/>
                            <a:ea typeface="Calibri" panose="020F0502020204030204" pitchFamily="34" charset="0"/>
                            <a:cs typeface="Calibri" panose="020F0502020204030204" pitchFamily="34" charset="0"/>
                          </a:rPr>
                          <m:t>𝑡</m:t>
                        </m:r>
                      </m:e>
                    </m:d>
                    <m:r>
                      <a:rPr lang="en-US" sz="1800" i="1">
                        <a:effectLst/>
                        <a:latin typeface="Cambria Math" panose="02040503050406030204" pitchFamily="18" charset="0"/>
                        <a:ea typeface="Calibri" panose="020F0502020204030204" pitchFamily="34" charset="0"/>
                        <a:cs typeface="Calibri" panose="020F0502020204030204" pitchFamily="34" charset="0"/>
                      </a:rPr>
                      <m:t>, </m:t>
                    </m:r>
                    <m:r>
                      <a:rPr lang="en-US" sz="1800" i="1">
                        <a:effectLst/>
                        <a:latin typeface="Cambria Math" panose="02040503050406030204" pitchFamily="18" charset="0"/>
                        <a:ea typeface="Calibri" panose="020F0502020204030204" pitchFamily="34" charset="0"/>
                        <a:cs typeface="Calibri" panose="020F0502020204030204" pitchFamily="34" charset="0"/>
                      </a:rPr>
                      <m:t>𝜀</m:t>
                    </m:r>
                    <m:d>
                      <m:dPr>
                        <m:ctrlPr>
                          <a:rPr lang="en-US" sz="1800" i="1">
                            <a:effectLst/>
                            <a:latin typeface="Cambria Math" panose="02040503050406030204" pitchFamily="18" charset="0"/>
                            <a:ea typeface="Calibri" panose="020F0502020204030204" pitchFamily="34" charset="0"/>
                            <a:cs typeface="Calibri" panose="020F0502020204030204" pitchFamily="34" charset="0"/>
                          </a:rPr>
                        </m:ctrlPr>
                      </m:dPr>
                      <m:e>
                        <m:r>
                          <a:rPr lang="en-US" sz="1800" i="1">
                            <a:effectLst/>
                            <a:latin typeface="Cambria Math" panose="02040503050406030204" pitchFamily="18" charset="0"/>
                            <a:ea typeface="Calibri" panose="020F0502020204030204" pitchFamily="34" charset="0"/>
                            <a:cs typeface="Calibri" panose="020F0502020204030204" pitchFamily="34" charset="0"/>
                          </a:rPr>
                          <m:t>𝑡</m:t>
                        </m:r>
                      </m:e>
                    </m:d>
                    <m:r>
                      <a:rPr lang="en-US" sz="1800" i="1">
                        <a:effectLst/>
                        <a:latin typeface="Cambria Math" panose="02040503050406030204" pitchFamily="18" charset="0"/>
                        <a:ea typeface="Calibri" panose="020F0502020204030204" pitchFamily="34" charset="0"/>
                        <a:cs typeface="Calibri" panose="020F0502020204030204" pitchFamily="34" charset="0"/>
                      </a:rPr>
                      <m:t>~</m:t>
                    </m:r>
                    <m:r>
                      <a:rPr lang="en-US" sz="1800" i="1">
                        <a:effectLst/>
                        <a:latin typeface="Cambria Math" panose="02040503050406030204" pitchFamily="18" charset="0"/>
                        <a:ea typeface="Calibri" panose="020F0502020204030204" pitchFamily="34" charset="0"/>
                        <a:cs typeface="Calibri" panose="020F0502020204030204" pitchFamily="34" charset="0"/>
                      </a:rPr>
                      <m:t>𝑁</m:t>
                    </m:r>
                    <m:r>
                      <a:rPr lang="en-US" sz="1800" i="1">
                        <a:effectLst/>
                        <a:latin typeface="Cambria Math" panose="02040503050406030204" pitchFamily="18" charset="0"/>
                        <a:ea typeface="Calibri" panose="020F0502020204030204" pitchFamily="34" charset="0"/>
                        <a:cs typeface="Calibri" panose="020F0502020204030204" pitchFamily="34" charset="0"/>
                      </a:rPr>
                      <m:t>[0,</m:t>
                    </m:r>
                    <m:r>
                      <a:rPr lang="en-US" sz="1800" i="1">
                        <a:effectLst/>
                        <a:latin typeface="Cambria Math" panose="02040503050406030204" pitchFamily="18" charset="0"/>
                        <a:ea typeface="Calibri" panose="020F0502020204030204" pitchFamily="34" charset="0"/>
                        <a:cs typeface="Calibri" panose="020F0502020204030204" pitchFamily="34" charset="0"/>
                      </a:rPr>
                      <m:t>𝑉</m:t>
                    </m:r>
                    <m:d>
                      <m:dPr>
                        <m:ctrlPr>
                          <a:rPr lang="en-US" sz="1800" i="1">
                            <a:effectLst/>
                            <a:latin typeface="Cambria Math" panose="02040503050406030204" pitchFamily="18" charset="0"/>
                            <a:ea typeface="Calibri" panose="020F0502020204030204" pitchFamily="34" charset="0"/>
                            <a:cs typeface="Calibri" panose="020F0502020204030204" pitchFamily="34" charset="0"/>
                          </a:rPr>
                        </m:ctrlPr>
                      </m:dPr>
                      <m:e>
                        <m:r>
                          <a:rPr lang="en-US" sz="1800" i="1">
                            <a:effectLst/>
                            <a:latin typeface="Cambria Math" panose="02040503050406030204" pitchFamily="18" charset="0"/>
                            <a:ea typeface="Calibri" panose="020F0502020204030204" pitchFamily="34" charset="0"/>
                            <a:cs typeface="Calibri" panose="020F0502020204030204" pitchFamily="34" charset="0"/>
                          </a:rPr>
                          <m:t>𝑡</m:t>
                        </m:r>
                      </m:e>
                    </m:d>
                    <m:r>
                      <a:rPr lang="en-US" sz="1800" i="1">
                        <a:effectLst/>
                        <a:latin typeface="Cambria Math" panose="02040503050406030204" pitchFamily="18" charset="0"/>
                        <a:ea typeface="Calibri" panose="020F0502020204030204" pitchFamily="34" charset="0"/>
                        <a:cs typeface="Calibri" panose="020F0502020204030204" pitchFamily="34" charset="0"/>
                      </a:rPr>
                      <m:t>]</m:t>
                    </m:r>
                  </m:oMath>
                </a14:m>
                <a:r>
                  <a:rPr lang="en-US" sz="1800" dirty="0">
                    <a:effectLst/>
                    <a:latin typeface="Calibri" panose="020F0502020204030204" pitchFamily="34" charset="0"/>
                    <a:ea typeface="DengXian" panose="02010600030101010101" pitchFamily="2" charset="-122"/>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50000"/>
                  </a:lnSpc>
                  <a:spcBef>
                    <a:spcPts val="0"/>
                  </a:spcBef>
                  <a:spcAft>
                    <a:spcPts val="300"/>
                  </a:spcAft>
                </a:pPr>
                <a14:m>
                  <m:oMath xmlns:m="http://schemas.openxmlformats.org/officeDocument/2006/math">
                    <m:sSub>
                      <m:sSubPr>
                        <m:ctrlPr>
                          <a:rPr lang="en-US" sz="1800" i="1">
                            <a:effectLst/>
                            <a:latin typeface="Cambria Math" panose="02040503050406030204" pitchFamily="18" charset="0"/>
                            <a:ea typeface="Calibri" panose="020F0502020204030204" pitchFamily="34" charset="0"/>
                            <a:cs typeface="Calibri" panose="020F0502020204030204" pitchFamily="34" charset="0"/>
                          </a:rPr>
                        </m:ctrlPr>
                      </m:sSubPr>
                      <m:e>
                        <m:r>
                          <a:rPr lang="en-US" sz="1800" i="1">
                            <a:effectLst/>
                            <a:latin typeface="Cambria Math" panose="02040503050406030204" pitchFamily="18" charset="0"/>
                            <a:ea typeface="Calibri" panose="020F0502020204030204" pitchFamily="34" charset="0"/>
                            <a:cs typeface="Calibri" panose="020F0502020204030204" pitchFamily="34" charset="0"/>
                          </a:rPr>
                          <m:t>𝑏</m:t>
                        </m:r>
                      </m:e>
                      <m:sub>
                        <m:r>
                          <a:rPr lang="en-US" sz="1800" i="1">
                            <a:effectLst/>
                            <a:latin typeface="Cambria Math" panose="02040503050406030204" pitchFamily="18" charset="0"/>
                            <a:ea typeface="Calibri" panose="020F0502020204030204" pitchFamily="34" charset="0"/>
                            <a:cs typeface="Calibri" panose="020F0502020204030204" pitchFamily="34" charset="0"/>
                          </a:rPr>
                          <m:t>𝑖</m:t>
                        </m:r>
                      </m:sub>
                    </m:sSub>
                    <m:r>
                      <a:rPr lang="en-US" sz="1800" i="1">
                        <a:effectLst/>
                        <a:latin typeface="Cambria Math" panose="02040503050406030204" pitchFamily="18" charset="0"/>
                        <a:ea typeface="Calibri" panose="020F0502020204030204" pitchFamily="34" charset="0"/>
                        <a:cs typeface="Calibri" panose="020F0502020204030204" pitchFamily="34" charset="0"/>
                      </a:rPr>
                      <m:t>=</m:t>
                    </m:r>
                    <m:sSub>
                      <m:sSubPr>
                        <m:ctrlPr>
                          <a:rPr lang="en-US" sz="1800" i="1">
                            <a:effectLst/>
                            <a:latin typeface="Cambria Math" panose="02040503050406030204" pitchFamily="18" charset="0"/>
                            <a:ea typeface="Calibri" panose="020F0502020204030204" pitchFamily="34" charset="0"/>
                            <a:cs typeface="Calibri" panose="020F0502020204030204" pitchFamily="34" charset="0"/>
                          </a:rPr>
                        </m:ctrlPr>
                      </m:sSubPr>
                      <m:e>
                        <m:r>
                          <a:rPr lang="en-US" sz="1800" i="1">
                            <a:effectLst/>
                            <a:latin typeface="Cambria Math" panose="02040503050406030204" pitchFamily="18" charset="0"/>
                            <a:ea typeface="Calibri" panose="020F0502020204030204" pitchFamily="34" charset="0"/>
                            <a:cs typeface="Calibri" panose="020F0502020204030204" pitchFamily="34" charset="0"/>
                          </a:rPr>
                          <m:t>𝑏</m:t>
                        </m:r>
                      </m:e>
                      <m:sub>
                        <m:r>
                          <a:rPr lang="en-US" sz="1800" i="1">
                            <a:effectLst/>
                            <a:latin typeface="Cambria Math" panose="02040503050406030204" pitchFamily="18" charset="0"/>
                            <a:ea typeface="Calibri" panose="020F0502020204030204" pitchFamily="34" charset="0"/>
                            <a:cs typeface="Calibri" panose="020F0502020204030204" pitchFamily="34" charset="0"/>
                          </a:rPr>
                          <m:t>𝑖</m:t>
                        </m:r>
                      </m:sub>
                    </m:sSub>
                    <m:d>
                      <m:dPr>
                        <m:ctrlPr>
                          <a:rPr lang="en-US" sz="1800" i="1">
                            <a:effectLst/>
                            <a:latin typeface="Cambria Math" panose="02040503050406030204" pitchFamily="18" charset="0"/>
                            <a:ea typeface="Calibri" panose="020F0502020204030204" pitchFamily="34" charset="0"/>
                            <a:cs typeface="Calibri" panose="020F0502020204030204" pitchFamily="34" charset="0"/>
                          </a:rPr>
                        </m:ctrlPr>
                      </m:dPr>
                      <m:e>
                        <m:r>
                          <a:rPr lang="en-US" sz="1800" i="1">
                            <a:effectLst/>
                            <a:latin typeface="Cambria Math" panose="02040503050406030204" pitchFamily="18" charset="0"/>
                            <a:ea typeface="Calibri" panose="020F0502020204030204" pitchFamily="34" charset="0"/>
                            <a:cs typeface="Calibri" panose="020F0502020204030204" pitchFamily="34" charset="0"/>
                          </a:rPr>
                          <m:t>𝑡</m:t>
                        </m:r>
                        <m:r>
                          <a:rPr lang="en-US" sz="1800" i="1">
                            <a:effectLst/>
                            <a:latin typeface="Cambria Math" panose="02040503050406030204" pitchFamily="18" charset="0"/>
                            <a:ea typeface="Calibri" panose="020F0502020204030204" pitchFamily="34" charset="0"/>
                            <a:cs typeface="Calibri" panose="020F0502020204030204" pitchFamily="34" charset="0"/>
                          </a:rPr>
                          <m:t>−1</m:t>
                        </m:r>
                      </m:e>
                    </m:d>
                    <m:r>
                      <a:rPr lang="en-US" sz="1800" i="1">
                        <a:effectLst/>
                        <a:latin typeface="Cambria Math" panose="02040503050406030204" pitchFamily="18" charset="0"/>
                        <a:ea typeface="Calibri" panose="020F0502020204030204" pitchFamily="34" charset="0"/>
                        <a:cs typeface="Calibri" panose="020F0502020204030204" pitchFamily="34" charset="0"/>
                      </a:rPr>
                      <m:t>+</m:t>
                    </m:r>
                    <m:sSub>
                      <m:sSubPr>
                        <m:ctrlPr>
                          <a:rPr lang="en-US" sz="1800" i="1">
                            <a:effectLst/>
                            <a:latin typeface="Cambria Math" panose="02040503050406030204" pitchFamily="18" charset="0"/>
                            <a:ea typeface="Calibri" panose="020F0502020204030204" pitchFamily="34" charset="0"/>
                            <a:cs typeface="Calibri" panose="020F0502020204030204" pitchFamily="34" charset="0"/>
                          </a:rPr>
                        </m:ctrlPr>
                      </m:sSubPr>
                      <m:e>
                        <m:r>
                          <a:rPr lang="en-US" sz="1800" i="1">
                            <a:effectLst/>
                            <a:latin typeface="Cambria Math" panose="02040503050406030204" pitchFamily="18" charset="0"/>
                            <a:ea typeface="Calibri" panose="020F0502020204030204" pitchFamily="34" charset="0"/>
                            <a:cs typeface="Calibri" panose="020F0502020204030204" pitchFamily="34" charset="0"/>
                          </a:rPr>
                          <m:t>𝑤</m:t>
                        </m:r>
                      </m:e>
                      <m:sub>
                        <m:r>
                          <a:rPr lang="en-US" sz="1800" i="1">
                            <a:effectLst/>
                            <a:latin typeface="Cambria Math" panose="02040503050406030204" pitchFamily="18" charset="0"/>
                            <a:ea typeface="Calibri" panose="020F0502020204030204" pitchFamily="34" charset="0"/>
                            <a:cs typeface="Calibri" panose="020F0502020204030204" pitchFamily="34" charset="0"/>
                          </a:rPr>
                          <m:t>𝑖</m:t>
                        </m:r>
                      </m:sub>
                    </m:sSub>
                    <m:r>
                      <a:rPr lang="en-US" sz="1800" i="1">
                        <a:effectLst/>
                        <a:latin typeface="Cambria Math" panose="02040503050406030204" pitchFamily="18" charset="0"/>
                        <a:ea typeface="DengXian" panose="02010600030101010101" pitchFamily="2" charset="-122"/>
                        <a:cs typeface="Calibri" panose="020F0502020204030204" pitchFamily="34" charset="0"/>
                      </a:rPr>
                      <m:t>, </m:t>
                    </m:r>
                    <m:sSub>
                      <m:sSubPr>
                        <m:ctrlPr>
                          <a:rPr lang="en-US" sz="1800" i="1">
                            <a:effectLst/>
                            <a:latin typeface="Cambria Math" panose="02040503050406030204" pitchFamily="18" charset="0"/>
                            <a:ea typeface="DengXian" panose="02010600030101010101" pitchFamily="2" charset="-122"/>
                            <a:cs typeface="Calibri" panose="020F0502020204030204" pitchFamily="34" charset="0"/>
                          </a:rPr>
                        </m:ctrlPr>
                      </m:sSubPr>
                      <m:e>
                        <m:r>
                          <a:rPr lang="en-US" sz="1800" i="1">
                            <a:effectLst/>
                            <a:latin typeface="Cambria Math" panose="02040503050406030204" pitchFamily="18" charset="0"/>
                            <a:ea typeface="DengXian" panose="02010600030101010101" pitchFamily="2" charset="-122"/>
                            <a:cs typeface="Calibri" panose="020F0502020204030204" pitchFamily="34" charset="0"/>
                          </a:rPr>
                          <m:t>𝑤</m:t>
                        </m:r>
                      </m:e>
                      <m:sub>
                        <m:r>
                          <a:rPr lang="en-US" sz="1800" i="1">
                            <a:effectLst/>
                            <a:latin typeface="Cambria Math" panose="02040503050406030204" pitchFamily="18" charset="0"/>
                            <a:ea typeface="DengXian" panose="02010600030101010101" pitchFamily="2" charset="-122"/>
                            <a:cs typeface="Calibri" panose="020F0502020204030204" pitchFamily="34" charset="0"/>
                          </a:rPr>
                          <m:t>𝑖</m:t>
                        </m:r>
                      </m:sub>
                    </m:sSub>
                    <m:r>
                      <a:rPr lang="en-US" sz="1800" i="1">
                        <a:effectLst/>
                        <a:latin typeface="Cambria Math" panose="02040503050406030204" pitchFamily="18" charset="0"/>
                        <a:ea typeface="Calibri" panose="020F0502020204030204" pitchFamily="34" charset="0"/>
                        <a:cs typeface="Calibri" panose="020F0502020204030204" pitchFamily="34" charset="0"/>
                      </a:rPr>
                      <m:t>~</m:t>
                    </m:r>
                    <m:r>
                      <a:rPr lang="en-US" sz="1800" i="1">
                        <a:effectLst/>
                        <a:latin typeface="Cambria Math" panose="02040503050406030204" pitchFamily="18" charset="0"/>
                        <a:ea typeface="Calibri" panose="020F0502020204030204" pitchFamily="34" charset="0"/>
                        <a:cs typeface="Calibri" panose="020F0502020204030204" pitchFamily="34" charset="0"/>
                      </a:rPr>
                      <m:t>𝑁</m:t>
                    </m:r>
                    <m:r>
                      <a:rPr lang="en-US" sz="1800" i="1">
                        <a:effectLst/>
                        <a:latin typeface="Cambria Math" panose="02040503050406030204" pitchFamily="18" charset="0"/>
                        <a:ea typeface="Calibri" panose="020F0502020204030204" pitchFamily="34" charset="0"/>
                        <a:cs typeface="Calibri" panose="020F0502020204030204" pitchFamily="34" charset="0"/>
                      </a:rPr>
                      <m:t>[0,</m:t>
                    </m:r>
                    <m:sSub>
                      <m:sSubPr>
                        <m:ctrlPr>
                          <a:rPr lang="en-US" sz="1800" i="1">
                            <a:effectLst/>
                            <a:latin typeface="Cambria Math" panose="02040503050406030204" pitchFamily="18" charset="0"/>
                            <a:ea typeface="DengXian" panose="02010600030101010101" pitchFamily="2" charset="-122"/>
                            <a:cs typeface="Calibri" panose="020F0502020204030204" pitchFamily="34" charset="0"/>
                          </a:rPr>
                        </m:ctrlPr>
                      </m:sSubPr>
                      <m:e>
                        <m:r>
                          <a:rPr lang="en-US" sz="1800" i="1">
                            <a:effectLst/>
                            <a:latin typeface="Cambria Math" panose="02040503050406030204" pitchFamily="18" charset="0"/>
                            <a:ea typeface="DengXian" panose="02010600030101010101" pitchFamily="2" charset="-122"/>
                            <a:cs typeface="Calibri" panose="020F0502020204030204" pitchFamily="34" charset="0"/>
                          </a:rPr>
                          <m:t>𝑊</m:t>
                        </m:r>
                      </m:e>
                      <m:sub>
                        <m:r>
                          <a:rPr lang="en-US" sz="1800" i="1">
                            <a:effectLst/>
                            <a:latin typeface="Cambria Math" panose="02040503050406030204" pitchFamily="18" charset="0"/>
                            <a:ea typeface="DengXian" panose="02010600030101010101" pitchFamily="2" charset="-122"/>
                            <a:cs typeface="Calibri" panose="020F0502020204030204" pitchFamily="34" charset="0"/>
                          </a:rPr>
                          <m:t>𝑖</m:t>
                        </m:r>
                      </m:sub>
                    </m:sSub>
                    <m:d>
                      <m:dPr>
                        <m:ctrlPr>
                          <a:rPr lang="en-US" sz="1800" i="1">
                            <a:effectLst/>
                            <a:latin typeface="Cambria Math" panose="02040503050406030204" pitchFamily="18" charset="0"/>
                            <a:ea typeface="Calibri" panose="020F0502020204030204" pitchFamily="34" charset="0"/>
                            <a:cs typeface="Calibri" panose="020F0502020204030204" pitchFamily="34" charset="0"/>
                          </a:rPr>
                        </m:ctrlPr>
                      </m:dPr>
                      <m:e>
                        <m:r>
                          <a:rPr lang="en-US" sz="1800" i="1">
                            <a:effectLst/>
                            <a:latin typeface="Cambria Math" panose="02040503050406030204" pitchFamily="18" charset="0"/>
                            <a:ea typeface="Calibri" panose="020F0502020204030204" pitchFamily="34" charset="0"/>
                            <a:cs typeface="Calibri" panose="020F0502020204030204" pitchFamily="34" charset="0"/>
                          </a:rPr>
                          <m:t>𝑡</m:t>
                        </m:r>
                      </m:e>
                    </m:d>
                    <m:r>
                      <a:rPr lang="en-US" sz="1800" i="1">
                        <a:effectLst/>
                        <a:latin typeface="Cambria Math" panose="02040503050406030204" pitchFamily="18" charset="0"/>
                        <a:ea typeface="Calibri" panose="020F0502020204030204" pitchFamily="34" charset="0"/>
                        <a:cs typeface="Calibri" panose="020F0502020204030204" pitchFamily="34" charset="0"/>
                      </a:rPr>
                      <m:t>]</m:t>
                    </m:r>
                  </m:oMath>
                </a14:m>
                <a:r>
                  <a:rPr lang="en-US" sz="1800" dirty="0">
                    <a:effectLst/>
                    <a:latin typeface="Calibri" panose="020F0502020204030204" pitchFamily="34" charset="0"/>
                    <a:ea typeface="DengXian" panose="02010600030101010101" pitchFamily="2" charset="-122"/>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mc:Choice>
        <mc:Fallback>
          <p:sp>
            <p:nvSpPr>
              <p:cNvPr id="6" name="TextBox 5">
                <a:extLst>
                  <a:ext uri="{FF2B5EF4-FFF2-40B4-BE49-F238E27FC236}">
                    <a16:creationId xmlns:a16="http://schemas.microsoft.com/office/drawing/2014/main" id="{EE123B77-8DB2-9A24-5257-18ECA9667B39}"/>
                  </a:ext>
                </a:extLst>
              </p:cNvPr>
              <p:cNvSpPr txBox="1">
                <a:spLocks noRot="1" noChangeAspect="1" noMove="1" noResize="1" noEditPoints="1" noAdjustHandles="1" noChangeArrowheads="1" noChangeShapeType="1" noTextEdit="1"/>
              </p:cNvSpPr>
              <p:nvPr/>
            </p:nvSpPr>
            <p:spPr>
              <a:xfrm>
                <a:off x="1596439" y="740771"/>
                <a:ext cx="7675418" cy="918136"/>
              </a:xfrm>
              <a:prstGeom prst="rect">
                <a:avLst/>
              </a:prstGeom>
              <a:blipFill>
                <a:blip r:embed="rId4"/>
                <a:stretch>
                  <a:fillRect r="-79" b="-6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B26E4416-2D53-28B7-A523-E36CB57293F7}"/>
                  </a:ext>
                </a:extLst>
              </p:cNvPr>
              <p:cNvSpPr txBox="1"/>
              <p:nvPr/>
            </p:nvSpPr>
            <p:spPr>
              <a:xfrm>
                <a:off x="9168552" y="738766"/>
                <a:ext cx="942110" cy="1000274"/>
              </a:xfrm>
              <a:prstGeom prst="rect">
                <a:avLst/>
              </a:prstGeom>
              <a:noFill/>
            </p:spPr>
            <p:txBody>
              <a:bodyPr wrap="square" rtlCol="0">
                <a:spAutoFit/>
              </a:bodyPr>
              <a:lstStyle/>
              <a:p>
                <a:pPr marL="0" marR="0" algn="ctr">
                  <a:lnSpc>
                    <a:spcPct val="150000"/>
                  </a:lnSpc>
                  <a:spcBef>
                    <a:spcPts val="0"/>
                  </a:spcBef>
                  <a:spcAft>
                    <a:spcPts val="300"/>
                  </a:spcAft>
                </a:pPr>
                <a:r>
                  <a:rPr lang="en-US" sz="1800" dirty="0">
                    <a:effectLst/>
                    <a:latin typeface="Calibri" panose="020F0502020204030204" pitchFamily="34" charset="0"/>
                    <a:ea typeface="DengXian" panose="02010600030101010101" pitchFamily="2" charset="-122"/>
                    <a:cs typeface="Calibri" panose="020F0502020204030204" pitchFamily="34" charset="0"/>
                  </a:rPr>
                  <a:t>(1)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50000"/>
                  </a:lnSpc>
                  <a:spcBef>
                    <a:spcPts val="0"/>
                  </a:spcBef>
                  <a:spcAft>
                    <a:spcPts val="300"/>
                  </a:spcAft>
                </a:pPr>
                <a14:m>
                  <m:oMathPara xmlns:m="http://schemas.openxmlformats.org/officeDocument/2006/math">
                    <m:oMathParaPr>
                      <m:jc m:val="centerGroup"/>
                    </m:oMathParaPr>
                    <m:oMath xmlns:m="http://schemas.openxmlformats.org/officeDocument/2006/math">
                      <m:r>
                        <a:rPr lang="en-US" sz="1800" b="0" i="1" smtClean="0">
                          <a:effectLst/>
                          <a:latin typeface="Cambria Math" panose="02040503050406030204" pitchFamily="18" charset="0"/>
                          <a:ea typeface="Calibri" panose="020F0502020204030204" pitchFamily="34" charset="0"/>
                          <a:cs typeface="Calibri" panose="020F0502020204030204" pitchFamily="34" charset="0"/>
                        </a:rPr>
                        <m:t>(2)</m:t>
                      </m:r>
                    </m:oMath>
                  </m:oMathPara>
                </a14:m>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mc:Choice>
        <mc:Fallback>
          <p:sp>
            <p:nvSpPr>
              <p:cNvPr id="7" name="TextBox 6">
                <a:extLst>
                  <a:ext uri="{FF2B5EF4-FFF2-40B4-BE49-F238E27FC236}">
                    <a16:creationId xmlns:a16="http://schemas.microsoft.com/office/drawing/2014/main" id="{B26E4416-2D53-28B7-A523-E36CB57293F7}"/>
                  </a:ext>
                </a:extLst>
              </p:cNvPr>
              <p:cNvSpPr txBox="1">
                <a:spLocks noRot="1" noChangeAspect="1" noMove="1" noResize="1" noEditPoints="1" noAdjustHandles="1" noChangeArrowheads="1" noChangeShapeType="1" noTextEdit="1"/>
              </p:cNvSpPr>
              <p:nvPr/>
            </p:nvSpPr>
            <p:spPr>
              <a:xfrm>
                <a:off x="9168552" y="738766"/>
                <a:ext cx="942110" cy="1000274"/>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91702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5FBD73A-E31A-058C-9B38-5064E4DA1E27}"/>
              </a:ext>
            </a:extLst>
          </p:cNvPr>
          <p:cNvSpPr txBox="1"/>
          <p:nvPr/>
        </p:nvSpPr>
        <p:spPr>
          <a:xfrm>
            <a:off x="218976" y="1016784"/>
            <a:ext cx="4325728" cy="2677656"/>
          </a:xfrm>
          <a:prstGeom prst="rect">
            <a:avLst/>
          </a:prstGeom>
          <a:solidFill>
            <a:schemeClr val="tx2">
              <a:lumMod val="20000"/>
              <a:lumOff val="80000"/>
            </a:schemeClr>
          </a:solidFill>
          <a:ln>
            <a:solidFill>
              <a:schemeClr val="tx1"/>
            </a:solidFill>
          </a:ln>
        </p:spPr>
        <p:txBody>
          <a:bodyPr wrap="square" rtlCol="0">
            <a:spAutoFit/>
          </a:bodyPr>
          <a:lstStyle/>
          <a:p>
            <a:r>
              <a:rPr lang="en-US" sz="2400" dirty="0"/>
              <a:t>Remote wind is most important for HEX events overall, but local longshore wind is important for some events </a:t>
            </a:r>
          </a:p>
          <a:p>
            <a:endParaRPr lang="en-US" sz="2400" dirty="0">
              <a:solidFill>
                <a:schemeClr val="bg2">
                  <a:lumMod val="50000"/>
                </a:schemeClr>
              </a:solidFill>
            </a:endParaRPr>
          </a:p>
          <a:p>
            <a:r>
              <a:rPr lang="en-US" sz="2400" dirty="0"/>
              <a:t>Remote wind forcing peaks during boreal spring </a:t>
            </a:r>
          </a:p>
        </p:txBody>
      </p:sp>
      <p:sp>
        <p:nvSpPr>
          <p:cNvPr id="4" name="TextBox 3">
            <a:extLst>
              <a:ext uri="{FF2B5EF4-FFF2-40B4-BE49-F238E27FC236}">
                <a16:creationId xmlns:a16="http://schemas.microsoft.com/office/drawing/2014/main" id="{01255BC6-7AE2-13E7-77DD-EC5A4C4F46D1}"/>
              </a:ext>
            </a:extLst>
          </p:cNvPr>
          <p:cNvSpPr txBox="1"/>
          <p:nvPr/>
        </p:nvSpPr>
        <p:spPr>
          <a:xfrm>
            <a:off x="219457" y="225793"/>
            <a:ext cx="9716518" cy="523220"/>
          </a:xfrm>
          <a:prstGeom prst="rect">
            <a:avLst/>
          </a:prstGeom>
          <a:noFill/>
        </p:spPr>
        <p:txBody>
          <a:bodyPr wrap="square" rtlCol="0">
            <a:spAutoFit/>
          </a:bodyPr>
          <a:lstStyle/>
          <a:p>
            <a:r>
              <a:rPr lang="en-US" sz="2800" b="1" dirty="0"/>
              <a:t>Bayesian Dynamic Linear Model Results:</a:t>
            </a:r>
          </a:p>
        </p:txBody>
      </p:sp>
      <p:pic>
        <p:nvPicPr>
          <p:cNvPr id="14" name="Picture 13" descr="Timeline&#10;&#10;Description automatically generated">
            <a:extLst>
              <a:ext uri="{FF2B5EF4-FFF2-40B4-BE49-F238E27FC236}">
                <a16:creationId xmlns:a16="http://schemas.microsoft.com/office/drawing/2014/main" id="{CD2E95EB-8F14-3B3E-71F2-B3DFCE1103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42114" y="907172"/>
            <a:ext cx="6933370" cy="4941508"/>
          </a:xfrm>
          <a:prstGeom prst="rect">
            <a:avLst/>
          </a:prstGeom>
          <a:noFill/>
          <a:ln>
            <a:noFill/>
          </a:ln>
        </p:spPr>
      </p:pic>
      <p:sp>
        <p:nvSpPr>
          <p:cNvPr id="3" name="Slide Number Placeholder 2">
            <a:extLst>
              <a:ext uri="{FF2B5EF4-FFF2-40B4-BE49-F238E27FC236}">
                <a16:creationId xmlns:a16="http://schemas.microsoft.com/office/drawing/2014/main" id="{CCFE5C06-E4AF-2A81-0CAD-944CD16C8D18}"/>
              </a:ext>
            </a:extLst>
          </p:cNvPr>
          <p:cNvSpPr>
            <a:spLocks noGrp="1"/>
          </p:cNvSpPr>
          <p:nvPr>
            <p:ph type="sldNum" sz="quarter" idx="12"/>
          </p:nvPr>
        </p:nvSpPr>
        <p:spPr/>
        <p:txBody>
          <a:bodyPr/>
          <a:lstStyle/>
          <a:p>
            <a:fld id="{05F29975-E275-4E9C-AA8B-EA04F3DD199D}" type="slidenum">
              <a:rPr lang="en-US" smtClean="0"/>
              <a:t>12</a:t>
            </a:fld>
            <a:endParaRPr lang="en-US" dirty="0"/>
          </a:p>
        </p:txBody>
      </p:sp>
    </p:spTree>
    <p:extLst>
      <p:ext uri="{BB962C8B-B14F-4D97-AF65-F5344CB8AC3E}">
        <p14:creationId xmlns:p14="http://schemas.microsoft.com/office/powerpoint/2010/main" val="2873895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screenshot, diagram, plot&#10;&#10;Description automatically generated">
            <a:extLst>
              <a:ext uri="{FF2B5EF4-FFF2-40B4-BE49-F238E27FC236}">
                <a16:creationId xmlns:a16="http://schemas.microsoft.com/office/drawing/2014/main" id="{5845F275-4FD9-9737-E13B-61A042FED585}"/>
              </a:ext>
            </a:extLst>
          </p:cNvPr>
          <p:cNvPicPr>
            <a:picLocks noChangeAspect="1"/>
          </p:cNvPicPr>
          <p:nvPr/>
        </p:nvPicPr>
        <p:blipFill rotWithShape="1">
          <a:blip r:embed="rId3">
            <a:extLst>
              <a:ext uri="{28A0092B-C50C-407E-A947-70E740481C1C}">
                <a14:useLocalDpi xmlns:a14="http://schemas.microsoft.com/office/drawing/2010/main" val="0"/>
              </a:ext>
            </a:extLst>
          </a:blip>
          <a:srcRect t="8451" b="-8420"/>
          <a:stretch/>
        </p:blipFill>
        <p:spPr bwMode="auto">
          <a:xfrm>
            <a:off x="5313074" y="1005840"/>
            <a:ext cx="6836393" cy="4821081"/>
          </a:xfrm>
          <a:prstGeom prst="rect">
            <a:avLst/>
          </a:prstGeom>
          <a:noFill/>
          <a:ln>
            <a:noFill/>
          </a:ln>
        </p:spPr>
      </p:pic>
      <p:sp>
        <p:nvSpPr>
          <p:cNvPr id="2" name="Slide Number Placeholder 1">
            <a:extLst>
              <a:ext uri="{FF2B5EF4-FFF2-40B4-BE49-F238E27FC236}">
                <a16:creationId xmlns:a16="http://schemas.microsoft.com/office/drawing/2014/main" id="{6B03CAFC-B8F1-2E5C-4DEE-4360E7B182FE}"/>
              </a:ext>
            </a:extLst>
          </p:cNvPr>
          <p:cNvSpPr>
            <a:spLocks noGrp="1"/>
          </p:cNvSpPr>
          <p:nvPr>
            <p:ph type="sldNum" sz="quarter" idx="12"/>
          </p:nvPr>
        </p:nvSpPr>
        <p:spPr/>
        <p:txBody>
          <a:bodyPr/>
          <a:lstStyle/>
          <a:p>
            <a:fld id="{05F29975-E275-4E9C-AA8B-EA04F3DD199D}" type="slidenum">
              <a:rPr lang="en-US" smtClean="0"/>
              <a:t>13</a:t>
            </a:fld>
            <a:endParaRPr lang="en-US" dirty="0"/>
          </a:p>
        </p:txBody>
      </p:sp>
      <p:sp>
        <p:nvSpPr>
          <p:cNvPr id="6" name="TextBox 5">
            <a:extLst>
              <a:ext uri="{FF2B5EF4-FFF2-40B4-BE49-F238E27FC236}">
                <a16:creationId xmlns:a16="http://schemas.microsoft.com/office/drawing/2014/main" id="{0DA62849-3DCE-DD95-51C2-0F1A5C216D2F}"/>
              </a:ext>
            </a:extLst>
          </p:cNvPr>
          <p:cNvSpPr txBox="1"/>
          <p:nvPr/>
        </p:nvSpPr>
        <p:spPr>
          <a:xfrm>
            <a:off x="218975" y="1322804"/>
            <a:ext cx="4753803" cy="769441"/>
          </a:xfrm>
          <a:prstGeom prst="rect">
            <a:avLst/>
          </a:prstGeom>
          <a:solidFill>
            <a:schemeClr val="tx2">
              <a:lumMod val="20000"/>
              <a:lumOff val="80000"/>
            </a:schemeClr>
          </a:solidFill>
          <a:ln>
            <a:solidFill>
              <a:schemeClr val="tx1"/>
            </a:solidFill>
          </a:ln>
        </p:spPr>
        <p:txBody>
          <a:bodyPr wrap="square" rtlCol="0">
            <a:spAutoFit/>
          </a:bodyPr>
          <a:lstStyle/>
          <a:p>
            <a:r>
              <a:rPr lang="en-US" sz="2200" dirty="0"/>
              <a:t>HEX events have a strong seasonal cycle peaking during winter and spring</a:t>
            </a:r>
          </a:p>
        </p:txBody>
      </p:sp>
      <p:sp>
        <p:nvSpPr>
          <p:cNvPr id="12" name="TextBox 11">
            <a:extLst>
              <a:ext uri="{FF2B5EF4-FFF2-40B4-BE49-F238E27FC236}">
                <a16:creationId xmlns:a16="http://schemas.microsoft.com/office/drawing/2014/main" id="{E048D045-36D2-0A78-1369-A47491F4EEC9}"/>
              </a:ext>
            </a:extLst>
          </p:cNvPr>
          <p:cNvSpPr txBox="1"/>
          <p:nvPr/>
        </p:nvSpPr>
        <p:spPr>
          <a:xfrm>
            <a:off x="218976" y="2958424"/>
            <a:ext cx="4753802" cy="769441"/>
          </a:xfrm>
          <a:prstGeom prst="rect">
            <a:avLst/>
          </a:prstGeom>
          <a:solidFill>
            <a:schemeClr val="tx2">
              <a:lumMod val="20000"/>
              <a:lumOff val="80000"/>
            </a:schemeClr>
          </a:solidFill>
          <a:ln>
            <a:solidFill>
              <a:schemeClr val="tx1"/>
            </a:solidFill>
          </a:ln>
        </p:spPr>
        <p:txBody>
          <a:bodyPr wrap="square" rtlCol="0">
            <a:spAutoFit/>
          </a:bodyPr>
          <a:lstStyle/>
          <a:p>
            <a:r>
              <a:rPr lang="en-US" sz="2200" dirty="0"/>
              <a:t>Intraseasonal SLAs are dominant during the spring peak</a:t>
            </a:r>
          </a:p>
        </p:txBody>
      </p:sp>
      <p:cxnSp>
        <p:nvCxnSpPr>
          <p:cNvPr id="17" name="Straight Arrow Connector 16">
            <a:extLst>
              <a:ext uri="{FF2B5EF4-FFF2-40B4-BE49-F238E27FC236}">
                <a16:creationId xmlns:a16="http://schemas.microsoft.com/office/drawing/2014/main" id="{BCCF38F2-BCFE-4B7E-964B-3CF2CFD0A906}"/>
              </a:ext>
            </a:extLst>
          </p:cNvPr>
          <p:cNvCxnSpPr>
            <a:cxnSpLocks/>
          </p:cNvCxnSpPr>
          <p:nvPr/>
        </p:nvCxnSpPr>
        <p:spPr>
          <a:xfrm>
            <a:off x="5137394" y="3399674"/>
            <a:ext cx="2101121" cy="553998"/>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62D76C25-D5CA-549A-095D-834CECBD00A7}"/>
              </a:ext>
            </a:extLst>
          </p:cNvPr>
          <p:cNvSpPr txBox="1"/>
          <p:nvPr/>
        </p:nvSpPr>
        <p:spPr>
          <a:xfrm>
            <a:off x="219457" y="225793"/>
            <a:ext cx="9716518" cy="523220"/>
          </a:xfrm>
          <a:prstGeom prst="rect">
            <a:avLst/>
          </a:prstGeom>
          <a:noFill/>
        </p:spPr>
        <p:txBody>
          <a:bodyPr wrap="square" rtlCol="0">
            <a:spAutoFit/>
          </a:bodyPr>
          <a:lstStyle/>
          <a:p>
            <a:r>
              <a:rPr lang="en-US" sz="2800" b="1" dirty="0"/>
              <a:t>Seasonality of HEX events</a:t>
            </a:r>
          </a:p>
        </p:txBody>
      </p:sp>
    </p:spTree>
    <p:extLst>
      <p:ext uri="{BB962C8B-B14F-4D97-AF65-F5344CB8AC3E}">
        <p14:creationId xmlns:p14="http://schemas.microsoft.com/office/powerpoint/2010/main" val="393971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screenshot of a weather map&#10;&#10;Description automatically generated">
            <a:extLst>
              <a:ext uri="{FF2B5EF4-FFF2-40B4-BE49-F238E27FC236}">
                <a16:creationId xmlns:a16="http://schemas.microsoft.com/office/drawing/2014/main" id="{A0A7EA34-500C-C5FA-E58A-373C29B09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5751" y="1182767"/>
            <a:ext cx="7260575" cy="5493743"/>
          </a:xfrm>
          <a:prstGeom prst="rect">
            <a:avLst/>
          </a:prstGeom>
        </p:spPr>
      </p:pic>
      <p:pic>
        <p:nvPicPr>
          <p:cNvPr id="9" name="Picture 8" descr="A screenshot of a graph showing different weather conditions&#10;&#10;Description automatically generated">
            <a:extLst>
              <a:ext uri="{FF2B5EF4-FFF2-40B4-BE49-F238E27FC236}">
                <a16:creationId xmlns:a16="http://schemas.microsoft.com/office/drawing/2014/main" id="{40C53044-298D-8458-2DF0-9BAD7C78AF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5751" y="1184920"/>
            <a:ext cx="7260575" cy="5461535"/>
          </a:xfrm>
          <a:prstGeom prst="rect">
            <a:avLst/>
          </a:prstGeom>
        </p:spPr>
      </p:pic>
      <p:sp>
        <p:nvSpPr>
          <p:cNvPr id="8" name="TextBox 7">
            <a:extLst>
              <a:ext uri="{FF2B5EF4-FFF2-40B4-BE49-F238E27FC236}">
                <a16:creationId xmlns:a16="http://schemas.microsoft.com/office/drawing/2014/main" id="{21FB1C7D-3E48-876F-7274-E07E3186DDA4}"/>
              </a:ext>
            </a:extLst>
          </p:cNvPr>
          <p:cNvSpPr txBox="1"/>
          <p:nvPr/>
        </p:nvSpPr>
        <p:spPr>
          <a:xfrm>
            <a:off x="972458" y="1730100"/>
            <a:ext cx="3193143" cy="923330"/>
          </a:xfrm>
          <a:prstGeom prst="rect">
            <a:avLst/>
          </a:prstGeom>
          <a:noFill/>
        </p:spPr>
        <p:txBody>
          <a:bodyPr wrap="square">
            <a:spAutoFit/>
          </a:bodyPr>
          <a:lstStyle/>
          <a:p>
            <a:r>
              <a:rPr lang="en-US" sz="1800" b="1" dirty="0">
                <a:latin typeface="Bangla MN" charset="0"/>
              </a:rPr>
              <a:t>Spring MJOs have greater OLRA (convection) over the  equatorial Indian Ocean</a:t>
            </a:r>
            <a:endParaRPr lang="en-US" sz="1800" dirty="0"/>
          </a:p>
        </p:txBody>
      </p:sp>
      <p:sp>
        <p:nvSpPr>
          <p:cNvPr id="10" name="TextBox 9">
            <a:extLst>
              <a:ext uri="{FF2B5EF4-FFF2-40B4-BE49-F238E27FC236}">
                <a16:creationId xmlns:a16="http://schemas.microsoft.com/office/drawing/2014/main" id="{330EBA0E-8562-D66C-19FF-8C5E2179C289}"/>
              </a:ext>
            </a:extLst>
          </p:cNvPr>
          <p:cNvSpPr txBox="1"/>
          <p:nvPr/>
        </p:nvSpPr>
        <p:spPr>
          <a:xfrm>
            <a:off x="923393" y="3162298"/>
            <a:ext cx="3242208" cy="923330"/>
          </a:xfrm>
          <a:prstGeom prst="rect">
            <a:avLst/>
          </a:prstGeom>
          <a:noFill/>
        </p:spPr>
        <p:txBody>
          <a:bodyPr wrap="square">
            <a:spAutoFit/>
          </a:bodyPr>
          <a:lstStyle/>
          <a:p>
            <a:r>
              <a:rPr lang="en-US" b="1" dirty="0">
                <a:latin typeface="Bangla MN" charset="0"/>
              </a:rPr>
              <a:t>Spring MJOs produce greater westerly wind stress over the equatorial Indian Ocean</a:t>
            </a:r>
          </a:p>
        </p:txBody>
      </p:sp>
      <p:sp>
        <p:nvSpPr>
          <p:cNvPr id="11" name="Arrow: Circular 10">
            <a:extLst>
              <a:ext uri="{FF2B5EF4-FFF2-40B4-BE49-F238E27FC236}">
                <a16:creationId xmlns:a16="http://schemas.microsoft.com/office/drawing/2014/main" id="{556918F5-1CD9-A25A-B07C-B088077A1C10}"/>
              </a:ext>
            </a:extLst>
          </p:cNvPr>
          <p:cNvSpPr/>
          <p:nvPr/>
        </p:nvSpPr>
        <p:spPr>
          <a:xfrm rot="5400000" flipV="1">
            <a:off x="-109864" y="2083482"/>
            <a:ext cx="1825351" cy="1541624"/>
          </a:xfrm>
          <a:prstGeom prst="circularArrow">
            <a:avLst>
              <a:gd name="adj1" fmla="val 5964"/>
              <a:gd name="adj2" fmla="val 1142319"/>
              <a:gd name="adj3" fmla="val 20103390"/>
              <a:gd name="adj4" fmla="val 10800000"/>
              <a:gd name="adj5" fmla="val 125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Slide Number Placeholder 2">
            <a:extLst>
              <a:ext uri="{FF2B5EF4-FFF2-40B4-BE49-F238E27FC236}">
                <a16:creationId xmlns:a16="http://schemas.microsoft.com/office/drawing/2014/main" id="{099D9E55-6B56-1E3F-8EE2-B7BB103D9A3F}"/>
              </a:ext>
            </a:extLst>
          </p:cNvPr>
          <p:cNvSpPr>
            <a:spLocks noGrp="1"/>
          </p:cNvSpPr>
          <p:nvPr>
            <p:ph type="sldNum" sz="quarter" idx="12"/>
          </p:nvPr>
        </p:nvSpPr>
        <p:spPr/>
        <p:txBody>
          <a:bodyPr/>
          <a:lstStyle/>
          <a:p>
            <a:fld id="{05F29975-E275-4E9C-AA8B-EA04F3DD199D}" type="slidenum">
              <a:rPr lang="en-US" smtClean="0"/>
              <a:t>14</a:t>
            </a:fld>
            <a:endParaRPr lang="en-US" dirty="0"/>
          </a:p>
        </p:txBody>
      </p:sp>
      <p:sp>
        <p:nvSpPr>
          <p:cNvPr id="3" name="TextBox 2">
            <a:extLst>
              <a:ext uri="{FF2B5EF4-FFF2-40B4-BE49-F238E27FC236}">
                <a16:creationId xmlns:a16="http://schemas.microsoft.com/office/drawing/2014/main" id="{7EA28727-231F-A0C7-70F4-F4795B391221}"/>
              </a:ext>
            </a:extLst>
          </p:cNvPr>
          <p:cNvSpPr txBox="1"/>
          <p:nvPr/>
        </p:nvSpPr>
        <p:spPr>
          <a:xfrm>
            <a:off x="219457" y="225793"/>
            <a:ext cx="9716518" cy="523220"/>
          </a:xfrm>
          <a:prstGeom prst="rect">
            <a:avLst/>
          </a:prstGeom>
          <a:noFill/>
        </p:spPr>
        <p:txBody>
          <a:bodyPr wrap="square" rtlCol="0">
            <a:spAutoFit/>
          </a:bodyPr>
          <a:lstStyle/>
          <a:p>
            <a:r>
              <a:rPr lang="en-US" sz="2800" b="1" dirty="0"/>
              <a:t>Seasonality of MJOs related to HEX</a:t>
            </a:r>
          </a:p>
        </p:txBody>
      </p:sp>
    </p:spTree>
    <p:extLst>
      <p:ext uri="{BB962C8B-B14F-4D97-AF65-F5344CB8AC3E}">
        <p14:creationId xmlns:p14="http://schemas.microsoft.com/office/powerpoint/2010/main" val="230825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screenshot of a graph showing weather&#10;&#10;Description automatically generated">
            <a:extLst>
              <a:ext uri="{FF2B5EF4-FFF2-40B4-BE49-F238E27FC236}">
                <a16:creationId xmlns:a16="http://schemas.microsoft.com/office/drawing/2014/main" id="{AD91F068-6717-8445-76B3-284D5B9850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5751" y="1182767"/>
            <a:ext cx="7260575" cy="5461536"/>
          </a:xfrm>
          <a:prstGeom prst="rect">
            <a:avLst/>
          </a:prstGeom>
        </p:spPr>
      </p:pic>
      <p:sp>
        <p:nvSpPr>
          <p:cNvPr id="9" name="TextBox 8">
            <a:extLst>
              <a:ext uri="{FF2B5EF4-FFF2-40B4-BE49-F238E27FC236}">
                <a16:creationId xmlns:a16="http://schemas.microsoft.com/office/drawing/2014/main" id="{5CC7C042-0752-06F5-E0F2-D5CC5767D2AA}"/>
              </a:ext>
            </a:extLst>
          </p:cNvPr>
          <p:cNvSpPr txBox="1"/>
          <p:nvPr/>
        </p:nvSpPr>
        <p:spPr>
          <a:xfrm>
            <a:off x="972458" y="1730100"/>
            <a:ext cx="3193143" cy="923330"/>
          </a:xfrm>
          <a:prstGeom prst="rect">
            <a:avLst/>
          </a:prstGeom>
          <a:noFill/>
        </p:spPr>
        <p:txBody>
          <a:bodyPr wrap="square">
            <a:spAutoFit/>
          </a:bodyPr>
          <a:lstStyle/>
          <a:p>
            <a:r>
              <a:rPr lang="en-US" sz="1800" b="1" dirty="0">
                <a:latin typeface="Bangla MN" charset="0"/>
              </a:rPr>
              <a:t>Spring MJOs have greater OLRA (convection) over the  equatorial Indian Ocean</a:t>
            </a:r>
            <a:endParaRPr lang="en-US" sz="1800" dirty="0"/>
          </a:p>
        </p:txBody>
      </p:sp>
      <p:sp>
        <p:nvSpPr>
          <p:cNvPr id="12" name="TextBox 11">
            <a:extLst>
              <a:ext uri="{FF2B5EF4-FFF2-40B4-BE49-F238E27FC236}">
                <a16:creationId xmlns:a16="http://schemas.microsoft.com/office/drawing/2014/main" id="{589CB1D7-50CD-4627-13CA-A78FF637900B}"/>
              </a:ext>
            </a:extLst>
          </p:cNvPr>
          <p:cNvSpPr txBox="1"/>
          <p:nvPr/>
        </p:nvSpPr>
        <p:spPr>
          <a:xfrm>
            <a:off x="923393" y="3162298"/>
            <a:ext cx="3489421" cy="923330"/>
          </a:xfrm>
          <a:prstGeom prst="rect">
            <a:avLst/>
          </a:prstGeom>
          <a:noFill/>
        </p:spPr>
        <p:txBody>
          <a:bodyPr wrap="square">
            <a:spAutoFit/>
          </a:bodyPr>
          <a:lstStyle/>
          <a:p>
            <a:r>
              <a:rPr lang="en-US" b="1" dirty="0">
                <a:latin typeface="Bangla MN" charset="0"/>
              </a:rPr>
              <a:t>Spring MJOs produce greater westerly wind stress over the equatorial Indian Ocean</a:t>
            </a:r>
          </a:p>
        </p:txBody>
      </p:sp>
      <p:sp>
        <p:nvSpPr>
          <p:cNvPr id="13" name="Arrow: Circular 12">
            <a:extLst>
              <a:ext uri="{FF2B5EF4-FFF2-40B4-BE49-F238E27FC236}">
                <a16:creationId xmlns:a16="http://schemas.microsoft.com/office/drawing/2014/main" id="{31CDDB46-CFBD-EC60-A900-436B665878E6}"/>
              </a:ext>
            </a:extLst>
          </p:cNvPr>
          <p:cNvSpPr/>
          <p:nvPr/>
        </p:nvSpPr>
        <p:spPr>
          <a:xfrm rot="5400000" flipV="1">
            <a:off x="-109864" y="2083482"/>
            <a:ext cx="1825351" cy="1541624"/>
          </a:xfrm>
          <a:prstGeom prst="circularArrow">
            <a:avLst>
              <a:gd name="adj1" fmla="val 5964"/>
              <a:gd name="adj2" fmla="val 1142319"/>
              <a:gd name="adj3" fmla="val 20103390"/>
              <a:gd name="adj4" fmla="val 10800000"/>
              <a:gd name="adj5" fmla="val 125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39B1324D-F3AB-B2DE-2D8B-4E6D198C1F58}"/>
              </a:ext>
            </a:extLst>
          </p:cNvPr>
          <p:cNvSpPr txBox="1"/>
          <p:nvPr/>
        </p:nvSpPr>
        <p:spPr>
          <a:xfrm>
            <a:off x="792178" y="4883393"/>
            <a:ext cx="3489421" cy="646331"/>
          </a:xfrm>
          <a:prstGeom prst="rect">
            <a:avLst/>
          </a:prstGeom>
          <a:noFill/>
        </p:spPr>
        <p:txBody>
          <a:bodyPr wrap="square">
            <a:spAutoFit/>
          </a:bodyPr>
          <a:lstStyle/>
          <a:p>
            <a:r>
              <a:rPr lang="en-US" b="1" dirty="0">
                <a:latin typeface="Bangla MN" charset="0"/>
              </a:rPr>
              <a:t>Spring MJOs have greater SLAs along the southern coast of Java </a:t>
            </a:r>
          </a:p>
        </p:txBody>
      </p:sp>
      <p:sp>
        <p:nvSpPr>
          <p:cNvPr id="15" name="Arrow: Circular 14">
            <a:extLst>
              <a:ext uri="{FF2B5EF4-FFF2-40B4-BE49-F238E27FC236}">
                <a16:creationId xmlns:a16="http://schemas.microsoft.com/office/drawing/2014/main" id="{1528837D-AD6C-D02B-C35C-3B8C2137EBB5}"/>
              </a:ext>
            </a:extLst>
          </p:cNvPr>
          <p:cNvSpPr/>
          <p:nvPr/>
        </p:nvSpPr>
        <p:spPr>
          <a:xfrm rot="5400000" flipV="1">
            <a:off x="-107491" y="3870231"/>
            <a:ext cx="1701267" cy="1541624"/>
          </a:xfrm>
          <a:prstGeom prst="circularArrow">
            <a:avLst>
              <a:gd name="adj1" fmla="val 5964"/>
              <a:gd name="adj2" fmla="val 1142319"/>
              <a:gd name="adj3" fmla="val 20103390"/>
              <a:gd name="adj4" fmla="val 10800000"/>
              <a:gd name="adj5" fmla="val 125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Slide Number Placeholder 2">
            <a:extLst>
              <a:ext uri="{FF2B5EF4-FFF2-40B4-BE49-F238E27FC236}">
                <a16:creationId xmlns:a16="http://schemas.microsoft.com/office/drawing/2014/main" id="{027B6EAD-01FC-9D22-4F95-6D3EF411FFC2}"/>
              </a:ext>
            </a:extLst>
          </p:cNvPr>
          <p:cNvSpPr>
            <a:spLocks noGrp="1"/>
          </p:cNvSpPr>
          <p:nvPr>
            <p:ph type="sldNum" sz="quarter" idx="12"/>
          </p:nvPr>
        </p:nvSpPr>
        <p:spPr/>
        <p:txBody>
          <a:bodyPr/>
          <a:lstStyle/>
          <a:p>
            <a:fld id="{05F29975-E275-4E9C-AA8B-EA04F3DD199D}" type="slidenum">
              <a:rPr lang="en-US" smtClean="0"/>
              <a:t>15</a:t>
            </a:fld>
            <a:endParaRPr lang="en-US" dirty="0"/>
          </a:p>
        </p:txBody>
      </p:sp>
      <p:sp>
        <p:nvSpPr>
          <p:cNvPr id="2" name="TextBox 1">
            <a:extLst>
              <a:ext uri="{FF2B5EF4-FFF2-40B4-BE49-F238E27FC236}">
                <a16:creationId xmlns:a16="http://schemas.microsoft.com/office/drawing/2014/main" id="{14EAAD29-BDFA-41CC-EB25-899BFCCACE34}"/>
              </a:ext>
            </a:extLst>
          </p:cNvPr>
          <p:cNvSpPr txBox="1"/>
          <p:nvPr/>
        </p:nvSpPr>
        <p:spPr>
          <a:xfrm>
            <a:off x="219457" y="225793"/>
            <a:ext cx="9716518" cy="523220"/>
          </a:xfrm>
          <a:prstGeom prst="rect">
            <a:avLst/>
          </a:prstGeom>
          <a:noFill/>
        </p:spPr>
        <p:txBody>
          <a:bodyPr wrap="square" rtlCol="0">
            <a:spAutoFit/>
          </a:bodyPr>
          <a:lstStyle/>
          <a:p>
            <a:r>
              <a:rPr lang="en-US" sz="2800" b="1" dirty="0"/>
              <a:t>Seasonality of MJOs related to HEX</a:t>
            </a:r>
          </a:p>
        </p:txBody>
      </p:sp>
    </p:spTree>
    <p:extLst>
      <p:ext uri="{BB962C8B-B14F-4D97-AF65-F5344CB8AC3E}">
        <p14:creationId xmlns:p14="http://schemas.microsoft.com/office/powerpoint/2010/main" val="2825907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CF5B2A9-A7BF-5A90-F6F9-BFBDFCE61FB0}"/>
              </a:ext>
            </a:extLst>
          </p:cNvPr>
          <p:cNvSpPr txBox="1"/>
          <p:nvPr/>
        </p:nvSpPr>
        <p:spPr>
          <a:xfrm>
            <a:off x="448416" y="1470334"/>
            <a:ext cx="10397061" cy="2092881"/>
          </a:xfrm>
          <a:prstGeom prst="rect">
            <a:avLst/>
          </a:prstGeom>
          <a:solidFill>
            <a:schemeClr val="tx2">
              <a:lumMod val="20000"/>
              <a:lumOff val="80000"/>
            </a:schemeClr>
          </a:solidFill>
          <a:ln>
            <a:solidFill>
              <a:schemeClr val="tx1"/>
            </a:solidFill>
          </a:ln>
        </p:spPr>
        <p:txBody>
          <a:bodyPr wrap="square" rtlCol="0">
            <a:spAutoFit/>
          </a:bodyPr>
          <a:lstStyle/>
          <a:p>
            <a:pPr marL="457200" indent="-457200">
              <a:buFont typeface="+mj-lt"/>
              <a:buAutoNum type="arabicPeriod"/>
            </a:pPr>
            <a:r>
              <a:rPr lang="en-US" sz="2600" dirty="0"/>
              <a:t>The MJO forces Java SLAs during High </a:t>
            </a:r>
            <a:r>
              <a:rPr lang="en-US" sz="2600" dirty="0" err="1"/>
              <a:t>EXtreme</a:t>
            </a:r>
            <a:r>
              <a:rPr lang="en-US" sz="2600" dirty="0"/>
              <a:t> (HEX) sea level events primarily via westerly wind over the equatorial Indian Ocean</a:t>
            </a:r>
          </a:p>
          <a:p>
            <a:pPr marL="457200" indent="-457200">
              <a:buFont typeface="+mj-lt"/>
              <a:buAutoNum type="arabicPeriod"/>
            </a:pPr>
            <a:endParaRPr lang="en-US" sz="2600" dirty="0"/>
          </a:p>
          <a:p>
            <a:pPr marL="457200" indent="-457200">
              <a:buFont typeface="+mj-lt"/>
              <a:buAutoNum type="arabicPeriod"/>
            </a:pPr>
            <a:r>
              <a:rPr lang="en-US" sz="2600" dirty="0"/>
              <a:t>The MJO has the greatest impact on HEX during spring  when convection and westerly wind anomalies peak over the equatorial Indian Ocean</a:t>
            </a:r>
          </a:p>
        </p:txBody>
      </p:sp>
      <p:sp>
        <p:nvSpPr>
          <p:cNvPr id="3" name="Slide Number Placeholder 2">
            <a:extLst>
              <a:ext uri="{FF2B5EF4-FFF2-40B4-BE49-F238E27FC236}">
                <a16:creationId xmlns:a16="http://schemas.microsoft.com/office/drawing/2014/main" id="{CCFE5C06-E4AF-2A81-0CAD-944CD16C8D18}"/>
              </a:ext>
            </a:extLst>
          </p:cNvPr>
          <p:cNvSpPr>
            <a:spLocks noGrp="1"/>
          </p:cNvSpPr>
          <p:nvPr>
            <p:ph type="sldNum" sz="quarter" idx="12"/>
          </p:nvPr>
        </p:nvSpPr>
        <p:spPr/>
        <p:txBody>
          <a:bodyPr/>
          <a:lstStyle/>
          <a:p>
            <a:fld id="{05F29975-E275-4E9C-AA8B-EA04F3DD199D}" type="slidenum">
              <a:rPr lang="en-US" smtClean="0"/>
              <a:t>16</a:t>
            </a:fld>
            <a:endParaRPr lang="en-US" dirty="0"/>
          </a:p>
        </p:txBody>
      </p:sp>
      <p:sp>
        <p:nvSpPr>
          <p:cNvPr id="9" name="TextBox 8">
            <a:extLst>
              <a:ext uri="{FF2B5EF4-FFF2-40B4-BE49-F238E27FC236}">
                <a16:creationId xmlns:a16="http://schemas.microsoft.com/office/drawing/2014/main" id="{B28FBFFD-7A19-46A7-B123-D70CC07C1B33}"/>
              </a:ext>
            </a:extLst>
          </p:cNvPr>
          <p:cNvSpPr txBox="1"/>
          <p:nvPr/>
        </p:nvSpPr>
        <p:spPr>
          <a:xfrm>
            <a:off x="218976" y="220477"/>
            <a:ext cx="9716518" cy="523220"/>
          </a:xfrm>
          <a:prstGeom prst="rect">
            <a:avLst/>
          </a:prstGeom>
          <a:noFill/>
        </p:spPr>
        <p:txBody>
          <a:bodyPr wrap="square" rtlCol="0">
            <a:spAutoFit/>
          </a:bodyPr>
          <a:lstStyle/>
          <a:p>
            <a:r>
              <a:rPr lang="en-US" sz="2800" b="1" dirty="0"/>
              <a:t>Summary:</a:t>
            </a:r>
          </a:p>
        </p:txBody>
      </p:sp>
      <p:sp>
        <p:nvSpPr>
          <p:cNvPr id="13" name="TextBox 12">
            <a:extLst>
              <a:ext uri="{FF2B5EF4-FFF2-40B4-BE49-F238E27FC236}">
                <a16:creationId xmlns:a16="http://schemas.microsoft.com/office/drawing/2014/main" id="{B63D17CA-C968-7FF3-10CC-768923CEE178}"/>
              </a:ext>
            </a:extLst>
          </p:cNvPr>
          <p:cNvSpPr txBox="1"/>
          <p:nvPr/>
        </p:nvSpPr>
        <p:spPr>
          <a:xfrm>
            <a:off x="137357" y="6250074"/>
            <a:ext cx="6096000" cy="369332"/>
          </a:xfrm>
          <a:prstGeom prst="rect">
            <a:avLst/>
          </a:prstGeom>
          <a:noFill/>
        </p:spPr>
        <p:txBody>
          <a:bodyPr wrap="square">
            <a:spAutoFit/>
          </a:bodyPr>
          <a:lstStyle/>
          <a:p>
            <a:r>
              <a:rPr lang="en-US" sz="1800" b="1" dirty="0"/>
              <a:t>Contact: </a:t>
            </a:r>
            <a:r>
              <a:rPr lang="en-US" sz="1800" dirty="0">
                <a:hlinkClick r:id="rId3"/>
              </a:rPr>
              <a:t>William.Kamp@colorado.edu</a:t>
            </a:r>
            <a:endParaRPr lang="en-US" dirty="0"/>
          </a:p>
        </p:txBody>
      </p:sp>
    </p:spTree>
    <p:extLst>
      <p:ext uri="{BB962C8B-B14F-4D97-AF65-F5344CB8AC3E}">
        <p14:creationId xmlns:p14="http://schemas.microsoft.com/office/powerpoint/2010/main" val="2461849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978080A-DAB1-12B5-5AF1-2E8B1ABD5B92}"/>
              </a:ext>
            </a:extLst>
          </p:cNvPr>
          <p:cNvSpPr txBox="1"/>
          <p:nvPr/>
        </p:nvSpPr>
        <p:spPr>
          <a:xfrm>
            <a:off x="219457" y="225793"/>
            <a:ext cx="9716518" cy="523220"/>
          </a:xfrm>
          <a:prstGeom prst="rect">
            <a:avLst/>
          </a:prstGeom>
          <a:noFill/>
        </p:spPr>
        <p:txBody>
          <a:bodyPr wrap="square" rtlCol="0">
            <a:spAutoFit/>
          </a:bodyPr>
          <a:lstStyle/>
          <a:p>
            <a:r>
              <a:rPr lang="en-US" sz="2800" b="1" dirty="0"/>
              <a:t>Background:</a:t>
            </a:r>
          </a:p>
        </p:txBody>
      </p:sp>
      <p:sp>
        <p:nvSpPr>
          <p:cNvPr id="7" name="Slide Number Placeholder 2">
            <a:extLst>
              <a:ext uri="{FF2B5EF4-FFF2-40B4-BE49-F238E27FC236}">
                <a16:creationId xmlns:a16="http://schemas.microsoft.com/office/drawing/2014/main" id="{47BE6532-D62E-3A28-F50C-0303820C5733}"/>
              </a:ext>
            </a:extLst>
          </p:cNvPr>
          <p:cNvSpPr>
            <a:spLocks noGrp="1"/>
          </p:cNvSpPr>
          <p:nvPr>
            <p:ph type="sldNum" sz="quarter" idx="12"/>
          </p:nvPr>
        </p:nvSpPr>
        <p:spPr/>
        <p:txBody>
          <a:bodyPr/>
          <a:lstStyle/>
          <a:p>
            <a:fld id="{05F29975-E275-4E9C-AA8B-EA04F3DD199D}" type="slidenum">
              <a:rPr lang="en-US" smtClean="0"/>
              <a:t>2</a:t>
            </a:fld>
            <a:endParaRPr lang="en-US" dirty="0"/>
          </a:p>
        </p:txBody>
      </p:sp>
      <p:sp>
        <p:nvSpPr>
          <p:cNvPr id="8" name="TextBox 7">
            <a:extLst>
              <a:ext uri="{FF2B5EF4-FFF2-40B4-BE49-F238E27FC236}">
                <a16:creationId xmlns:a16="http://schemas.microsoft.com/office/drawing/2014/main" id="{F4686AAC-D048-16BA-5014-968CEC80F6FC}"/>
              </a:ext>
            </a:extLst>
          </p:cNvPr>
          <p:cNvSpPr txBox="1"/>
          <p:nvPr/>
        </p:nvSpPr>
        <p:spPr>
          <a:xfrm>
            <a:off x="216356" y="1181768"/>
            <a:ext cx="4953525" cy="3046988"/>
          </a:xfrm>
          <a:prstGeom prst="rect">
            <a:avLst/>
          </a:prstGeom>
          <a:solidFill>
            <a:schemeClr val="tx2">
              <a:lumMod val="20000"/>
              <a:lumOff val="80000"/>
            </a:schemeClr>
          </a:solidFill>
          <a:ln>
            <a:solidFill>
              <a:schemeClr val="tx1"/>
            </a:solidFill>
          </a:ln>
        </p:spPr>
        <p:txBody>
          <a:bodyPr wrap="square" rtlCol="0">
            <a:spAutoFit/>
          </a:bodyPr>
          <a:lstStyle/>
          <a:p>
            <a:r>
              <a:rPr lang="en-US" sz="2400" dirty="0"/>
              <a:t>High </a:t>
            </a:r>
            <a:r>
              <a:rPr lang="en-US" sz="2400" dirty="0" err="1"/>
              <a:t>EXtreme</a:t>
            </a:r>
            <a:r>
              <a:rPr lang="en-US" sz="2400" dirty="0"/>
              <a:t> (HEX) sea level events have large impacts on coastal communities, especially island nations</a:t>
            </a:r>
          </a:p>
          <a:p>
            <a:endParaRPr lang="en-US" sz="2400" dirty="0"/>
          </a:p>
          <a:p>
            <a:r>
              <a:rPr lang="en-US" sz="2400" dirty="0"/>
              <a:t>HEX events will be more damaging in the future due to:</a:t>
            </a:r>
          </a:p>
          <a:p>
            <a:pPr marL="342900" indent="-342900">
              <a:buFont typeface="Arial" panose="020B0604020202020204" pitchFamily="34" charset="0"/>
              <a:buChar char="•"/>
            </a:pPr>
            <a:r>
              <a:rPr lang="en-US" sz="2400" dirty="0"/>
              <a:t>Anthropogenic sea level rise</a:t>
            </a:r>
          </a:p>
          <a:p>
            <a:pPr marL="342900" indent="-342900">
              <a:buFont typeface="Arial" panose="020B0604020202020204" pitchFamily="34" charset="0"/>
              <a:buChar char="•"/>
            </a:pPr>
            <a:r>
              <a:rPr lang="en-US" sz="2400" dirty="0"/>
              <a:t>Urban expansion in coastal areas</a:t>
            </a:r>
          </a:p>
        </p:txBody>
      </p:sp>
      <p:sp>
        <p:nvSpPr>
          <p:cNvPr id="9" name="TextBox 8">
            <a:extLst>
              <a:ext uri="{FF2B5EF4-FFF2-40B4-BE49-F238E27FC236}">
                <a16:creationId xmlns:a16="http://schemas.microsoft.com/office/drawing/2014/main" id="{B9DFC488-4FDF-4F1B-2B05-0BDDA34D67D8}"/>
              </a:ext>
            </a:extLst>
          </p:cNvPr>
          <p:cNvSpPr txBox="1"/>
          <p:nvPr/>
        </p:nvSpPr>
        <p:spPr>
          <a:xfrm>
            <a:off x="9062013" y="6247971"/>
            <a:ext cx="2076450" cy="369332"/>
          </a:xfrm>
          <a:prstGeom prst="rect">
            <a:avLst/>
          </a:prstGeom>
          <a:noFill/>
        </p:spPr>
        <p:txBody>
          <a:bodyPr wrap="square" rtlCol="0">
            <a:spAutoFit/>
          </a:bodyPr>
          <a:lstStyle/>
          <a:p>
            <a:r>
              <a:rPr lang="en-US" dirty="0"/>
              <a:t>(</a:t>
            </a:r>
            <a:r>
              <a:rPr lang="en-US" dirty="0" err="1"/>
              <a:t>Muis</a:t>
            </a:r>
            <a:r>
              <a:rPr lang="en-US" dirty="0"/>
              <a:t>, 2015)</a:t>
            </a:r>
          </a:p>
        </p:txBody>
      </p:sp>
      <p:pic>
        <p:nvPicPr>
          <p:cNvPr id="10" name="Picture 9">
            <a:extLst>
              <a:ext uri="{FF2B5EF4-FFF2-40B4-BE49-F238E27FC236}">
                <a16:creationId xmlns:a16="http://schemas.microsoft.com/office/drawing/2014/main" id="{35062A5B-B7BC-52ED-04E9-CDB2D5E0C8B7}"/>
              </a:ext>
            </a:extLst>
          </p:cNvPr>
          <p:cNvPicPr>
            <a:picLocks noChangeAspect="1"/>
          </p:cNvPicPr>
          <p:nvPr/>
        </p:nvPicPr>
        <p:blipFill rotWithShape="1">
          <a:blip r:embed="rId3"/>
          <a:srcRect l="7533" r="-7533"/>
          <a:stretch/>
        </p:blipFill>
        <p:spPr>
          <a:xfrm>
            <a:off x="5416667" y="1181768"/>
            <a:ext cx="7153660" cy="2694777"/>
          </a:xfrm>
          <a:prstGeom prst="rect">
            <a:avLst/>
          </a:prstGeom>
        </p:spPr>
      </p:pic>
      <p:pic>
        <p:nvPicPr>
          <p:cNvPr id="11" name="Picture 10">
            <a:extLst>
              <a:ext uri="{FF2B5EF4-FFF2-40B4-BE49-F238E27FC236}">
                <a16:creationId xmlns:a16="http://schemas.microsoft.com/office/drawing/2014/main" id="{ADEC6A6E-157E-5DF3-290D-E3E332DC3849}"/>
              </a:ext>
            </a:extLst>
          </p:cNvPr>
          <p:cNvPicPr>
            <a:picLocks noChangeAspect="1"/>
          </p:cNvPicPr>
          <p:nvPr/>
        </p:nvPicPr>
        <p:blipFill>
          <a:blip r:embed="rId4"/>
          <a:stretch>
            <a:fillRect/>
          </a:stretch>
        </p:blipFill>
        <p:spPr>
          <a:xfrm>
            <a:off x="5829782" y="3876545"/>
            <a:ext cx="4016997" cy="636271"/>
          </a:xfrm>
          <a:prstGeom prst="rect">
            <a:avLst/>
          </a:prstGeom>
        </p:spPr>
      </p:pic>
    </p:spTree>
    <p:extLst>
      <p:ext uri="{BB962C8B-B14F-4D97-AF65-F5344CB8AC3E}">
        <p14:creationId xmlns:p14="http://schemas.microsoft.com/office/powerpoint/2010/main" val="3067713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graph with blue lines and red line&#10;&#10;Description automatically generated">
            <a:extLst>
              <a:ext uri="{FF2B5EF4-FFF2-40B4-BE49-F238E27FC236}">
                <a16:creationId xmlns:a16="http://schemas.microsoft.com/office/drawing/2014/main" id="{C4511E8B-C3BE-EDD6-E7BA-9C793276E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2499" y="956055"/>
            <a:ext cx="6730373" cy="4774788"/>
          </a:xfrm>
          <a:prstGeom prst="rect">
            <a:avLst/>
          </a:prstGeom>
        </p:spPr>
      </p:pic>
      <p:sp>
        <p:nvSpPr>
          <p:cNvPr id="5" name="TextBox 4">
            <a:extLst>
              <a:ext uri="{FF2B5EF4-FFF2-40B4-BE49-F238E27FC236}">
                <a16:creationId xmlns:a16="http://schemas.microsoft.com/office/drawing/2014/main" id="{5978080A-DAB1-12B5-5AF1-2E8B1ABD5B92}"/>
              </a:ext>
            </a:extLst>
          </p:cNvPr>
          <p:cNvSpPr txBox="1"/>
          <p:nvPr/>
        </p:nvSpPr>
        <p:spPr>
          <a:xfrm>
            <a:off x="219457" y="225793"/>
            <a:ext cx="9716518" cy="523220"/>
          </a:xfrm>
          <a:prstGeom prst="rect">
            <a:avLst/>
          </a:prstGeom>
          <a:noFill/>
        </p:spPr>
        <p:txBody>
          <a:bodyPr wrap="square" rtlCol="0">
            <a:spAutoFit/>
          </a:bodyPr>
          <a:lstStyle/>
          <a:p>
            <a:r>
              <a:rPr lang="en-US" sz="2800" b="1" dirty="0"/>
              <a:t>Background:</a:t>
            </a:r>
          </a:p>
        </p:txBody>
      </p:sp>
      <p:sp>
        <p:nvSpPr>
          <p:cNvPr id="7" name="Slide Number Placeholder 2">
            <a:extLst>
              <a:ext uri="{FF2B5EF4-FFF2-40B4-BE49-F238E27FC236}">
                <a16:creationId xmlns:a16="http://schemas.microsoft.com/office/drawing/2014/main" id="{47BE6532-D62E-3A28-F50C-0303820C5733}"/>
              </a:ext>
            </a:extLst>
          </p:cNvPr>
          <p:cNvSpPr>
            <a:spLocks noGrp="1"/>
          </p:cNvSpPr>
          <p:nvPr>
            <p:ph type="sldNum" sz="quarter" idx="12"/>
          </p:nvPr>
        </p:nvSpPr>
        <p:spPr/>
        <p:txBody>
          <a:bodyPr/>
          <a:lstStyle/>
          <a:p>
            <a:fld id="{05F29975-E275-4E9C-AA8B-EA04F3DD199D}" type="slidenum">
              <a:rPr lang="en-US" smtClean="0"/>
              <a:t>3</a:t>
            </a:fld>
            <a:endParaRPr lang="en-US" dirty="0"/>
          </a:p>
        </p:txBody>
      </p:sp>
      <p:sp>
        <p:nvSpPr>
          <p:cNvPr id="8" name="TextBox 7">
            <a:extLst>
              <a:ext uri="{FF2B5EF4-FFF2-40B4-BE49-F238E27FC236}">
                <a16:creationId xmlns:a16="http://schemas.microsoft.com/office/drawing/2014/main" id="{F4686AAC-D048-16BA-5014-968CEC80F6FC}"/>
              </a:ext>
            </a:extLst>
          </p:cNvPr>
          <p:cNvSpPr txBox="1"/>
          <p:nvPr/>
        </p:nvSpPr>
        <p:spPr>
          <a:xfrm>
            <a:off x="213738" y="1181768"/>
            <a:ext cx="4680026" cy="3046988"/>
          </a:xfrm>
          <a:prstGeom prst="rect">
            <a:avLst/>
          </a:prstGeom>
          <a:solidFill>
            <a:schemeClr val="tx2">
              <a:lumMod val="20000"/>
              <a:lumOff val="80000"/>
            </a:schemeClr>
          </a:solidFill>
          <a:ln>
            <a:solidFill>
              <a:schemeClr val="tx1"/>
            </a:solidFill>
          </a:ln>
        </p:spPr>
        <p:txBody>
          <a:bodyPr wrap="square" rtlCol="0">
            <a:spAutoFit/>
          </a:bodyPr>
          <a:lstStyle/>
          <a:p>
            <a:r>
              <a:rPr lang="en-US" sz="2400" dirty="0"/>
              <a:t>Java SLA internal variability exceeds the magnitude of anthropogenic sea level rise</a:t>
            </a:r>
          </a:p>
          <a:p>
            <a:endParaRPr lang="en-US" sz="2400" dirty="0"/>
          </a:p>
          <a:p>
            <a:r>
              <a:rPr lang="en-US" sz="2400" b="1" dirty="0"/>
              <a:t>Our goal is to understand the role of intraseasonal variability on HEX along the Java coast bordering the Indian Ocean</a:t>
            </a:r>
          </a:p>
        </p:txBody>
      </p:sp>
      <p:sp>
        <p:nvSpPr>
          <p:cNvPr id="9" name="TextBox 8">
            <a:extLst>
              <a:ext uri="{FF2B5EF4-FFF2-40B4-BE49-F238E27FC236}">
                <a16:creationId xmlns:a16="http://schemas.microsoft.com/office/drawing/2014/main" id="{BDEF63EB-7F14-5537-13AD-FBA3DA9704FA}"/>
              </a:ext>
            </a:extLst>
          </p:cNvPr>
          <p:cNvSpPr txBox="1"/>
          <p:nvPr/>
        </p:nvSpPr>
        <p:spPr>
          <a:xfrm>
            <a:off x="6380941" y="5730843"/>
            <a:ext cx="5633582" cy="646331"/>
          </a:xfrm>
          <a:prstGeom prst="rect">
            <a:avLst/>
          </a:prstGeom>
          <a:noFill/>
        </p:spPr>
        <p:txBody>
          <a:bodyPr wrap="square" rtlCol="0">
            <a:spAutoFit/>
          </a:bodyPr>
          <a:lstStyle/>
          <a:p>
            <a:r>
              <a:rPr lang="en-US" dirty="0"/>
              <a:t>The satellite mean Java SLA (blue) and its linear trend (red) are shown from 1993-2021</a:t>
            </a:r>
          </a:p>
        </p:txBody>
      </p:sp>
    </p:spTree>
    <p:extLst>
      <p:ext uri="{BB962C8B-B14F-4D97-AF65-F5344CB8AC3E}">
        <p14:creationId xmlns:p14="http://schemas.microsoft.com/office/powerpoint/2010/main" val="4198229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6F620F-5884-BDBB-62C5-3F01EC783B93}"/>
              </a:ext>
            </a:extLst>
          </p:cNvPr>
          <p:cNvSpPr txBox="1"/>
          <p:nvPr/>
        </p:nvSpPr>
        <p:spPr>
          <a:xfrm>
            <a:off x="219457" y="225793"/>
            <a:ext cx="9716518" cy="523220"/>
          </a:xfrm>
          <a:prstGeom prst="rect">
            <a:avLst/>
          </a:prstGeom>
          <a:noFill/>
        </p:spPr>
        <p:txBody>
          <a:bodyPr wrap="square" rtlCol="0">
            <a:spAutoFit/>
          </a:bodyPr>
          <a:lstStyle/>
          <a:p>
            <a:r>
              <a:rPr lang="en-US" sz="2800" b="1" dirty="0"/>
              <a:t>Madden-Julian Oscillation (MJO):</a:t>
            </a:r>
          </a:p>
        </p:txBody>
      </p:sp>
      <p:sp>
        <p:nvSpPr>
          <p:cNvPr id="7" name="Slide Number Placeholder 2">
            <a:extLst>
              <a:ext uri="{FF2B5EF4-FFF2-40B4-BE49-F238E27FC236}">
                <a16:creationId xmlns:a16="http://schemas.microsoft.com/office/drawing/2014/main" id="{47BE6532-D62E-3A28-F50C-0303820C5733}"/>
              </a:ext>
            </a:extLst>
          </p:cNvPr>
          <p:cNvSpPr>
            <a:spLocks noGrp="1"/>
          </p:cNvSpPr>
          <p:nvPr>
            <p:ph type="sldNum" sz="quarter" idx="12"/>
          </p:nvPr>
        </p:nvSpPr>
        <p:spPr/>
        <p:txBody>
          <a:bodyPr/>
          <a:lstStyle/>
          <a:p>
            <a:fld id="{05F29975-E275-4E9C-AA8B-EA04F3DD199D}" type="slidenum">
              <a:rPr lang="en-US" smtClean="0"/>
              <a:t>4</a:t>
            </a:fld>
            <a:endParaRPr lang="en-US" dirty="0"/>
          </a:p>
        </p:txBody>
      </p:sp>
      <p:sp>
        <p:nvSpPr>
          <p:cNvPr id="3" name="TextBox 2">
            <a:extLst>
              <a:ext uri="{FF2B5EF4-FFF2-40B4-BE49-F238E27FC236}">
                <a16:creationId xmlns:a16="http://schemas.microsoft.com/office/drawing/2014/main" id="{B140E510-FF72-4E60-455A-8A4D5E533C60}"/>
              </a:ext>
            </a:extLst>
          </p:cNvPr>
          <p:cNvSpPr txBox="1"/>
          <p:nvPr/>
        </p:nvSpPr>
        <p:spPr>
          <a:xfrm>
            <a:off x="188691" y="1953571"/>
            <a:ext cx="4140241" cy="3046988"/>
          </a:xfrm>
          <a:prstGeom prst="rect">
            <a:avLst/>
          </a:prstGeom>
          <a:noFill/>
          <a:ln>
            <a:noFill/>
          </a:ln>
        </p:spPr>
        <p:txBody>
          <a:bodyPr wrap="square" rtlCol="0">
            <a:spAutoFit/>
          </a:bodyPr>
          <a:lstStyle/>
          <a:p>
            <a:r>
              <a:rPr lang="en-US" sz="2400" dirty="0"/>
              <a:t>The MJO is the  dominant mode of intraseasonal variability in the tropics</a:t>
            </a:r>
          </a:p>
          <a:p>
            <a:endParaRPr lang="en-US" sz="2400" dirty="0"/>
          </a:p>
          <a:p>
            <a:r>
              <a:rPr lang="en-US" sz="2400" dirty="0"/>
              <a:t>The MJO is associated with large scale convection and wind patterns over the Indian and Pacific Oceans</a:t>
            </a:r>
          </a:p>
        </p:txBody>
      </p:sp>
      <p:pic>
        <p:nvPicPr>
          <p:cNvPr id="5" name="What_is_the_Madden_Julian_Oscillation_MJO_Climate_driver_Met_Office_Learn_About_Weather">
            <a:hlinkClick r:id="" action="ppaction://media"/>
            <a:extLst>
              <a:ext uri="{FF2B5EF4-FFF2-40B4-BE49-F238E27FC236}">
                <a16:creationId xmlns:a16="http://schemas.microsoft.com/office/drawing/2014/main" id="{D877A989-D0D6-997B-05C3-0280EF3A0BC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2366" b="20491"/>
          <a:stretch/>
        </p:blipFill>
        <p:spPr>
          <a:xfrm>
            <a:off x="4653887" y="792792"/>
            <a:ext cx="7349422" cy="4134050"/>
          </a:xfrm>
          <a:prstGeom prst="rect">
            <a:avLst/>
          </a:prstGeom>
        </p:spPr>
      </p:pic>
    </p:spTree>
    <p:extLst>
      <p:ext uri="{BB962C8B-B14F-4D97-AF65-F5344CB8AC3E}">
        <p14:creationId xmlns:p14="http://schemas.microsoft.com/office/powerpoint/2010/main" val="136775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D1FAF2F6-6981-3634-25F1-C694BE9E98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7738" y="978426"/>
            <a:ext cx="7035324" cy="4539801"/>
          </a:xfrm>
          <a:prstGeom prst="rect">
            <a:avLst/>
          </a:prstGeom>
        </p:spPr>
      </p:pic>
      <p:sp>
        <p:nvSpPr>
          <p:cNvPr id="5" name="TextBox 4">
            <a:extLst>
              <a:ext uri="{FF2B5EF4-FFF2-40B4-BE49-F238E27FC236}">
                <a16:creationId xmlns:a16="http://schemas.microsoft.com/office/drawing/2014/main" id="{5978080A-DAB1-12B5-5AF1-2E8B1ABD5B92}"/>
              </a:ext>
            </a:extLst>
          </p:cNvPr>
          <p:cNvSpPr txBox="1"/>
          <p:nvPr/>
        </p:nvSpPr>
        <p:spPr>
          <a:xfrm>
            <a:off x="219457" y="225793"/>
            <a:ext cx="9716518" cy="523220"/>
          </a:xfrm>
          <a:prstGeom prst="rect">
            <a:avLst/>
          </a:prstGeom>
          <a:noFill/>
        </p:spPr>
        <p:txBody>
          <a:bodyPr wrap="square" rtlCol="0">
            <a:spAutoFit/>
          </a:bodyPr>
          <a:lstStyle/>
          <a:p>
            <a:r>
              <a:rPr lang="en-US" sz="2800" b="1" dirty="0"/>
              <a:t>How can the MJO influence Java sea level?</a:t>
            </a:r>
          </a:p>
        </p:txBody>
      </p:sp>
      <p:sp>
        <p:nvSpPr>
          <p:cNvPr id="7" name="Slide Number Placeholder 2">
            <a:extLst>
              <a:ext uri="{FF2B5EF4-FFF2-40B4-BE49-F238E27FC236}">
                <a16:creationId xmlns:a16="http://schemas.microsoft.com/office/drawing/2014/main" id="{47BE6532-D62E-3A28-F50C-0303820C5733}"/>
              </a:ext>
            </a:extLst>
          </p:cNvPr>
          <p:cNvSpPr>
            <a:spLocks noGrp="1"/>
          </p:cNvSpPr>
          <p:nvPr>
            <p:ph type="sldNum" sz="quarter" idx="12"/>
          </p:nvPr>
        </p:nvSpPr>
        <p:spPr/>
        <p:txBody>
          <a:bodyPr/>
          <a:lstStyle/>
          <a:p>
            <a:fld id="{05F29975-E275-4E9C-AA8B-EA04F3DD199D}" type="slidenum">
              <a:rPr lang="en-US" smtClean="0"/>
              <a:t>5</a:t>
            </a:fld>
            <a:endParaRPr lang="en-US" dirty="0"/>
          </a:p>
        </p:txBody>
      </p:sp>
      <p:cxnSp>
        <p:nvCxnSpPr>
          <p:cNvPr id="2" name="Straight Arrow Connector 1">
            <a:extLst>
              <a:ext uri="{FF2B5EF4-FFF2-40B4-BE49-F238E27FC236}">
                <a16:creationId xmlns:a16="http://schemas.microsoft.com/office/drawing/2014/main" id="{1659C0C1-0020-66F6-317A-CB2F52667243}"/>
              </a:ext>
            </a:extLst>
          </p:cNvPr>
          <p:cNvCxnSpPr>
            <a:cxnSpLocks/>
          </p:cNvCxnSpPr>
          <p:nvPr/>
        </p:nvCxnSpPr>
        <p:spPr>
          <a:xfrm>
            <a:off x="8096021" y="3309657"/>
            <a:ext cx="714375" cy="0"/>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 name="Straight Arrow Connector 2">
            <a:extLst>
              <a:ext uri="{FF2B5EF4-FFF2-40B4-BE49-F238E27FC236}">
                <a16:creationId xmlns:a16="http://schemas.microsoft.com/office/drawing/2014/main" id="{A41DC740-821F-D74C-F3B4-AB73B1F09146}"/>
              </a:ext>
            </a:extLst>
          </p:cNvPr>
          <p:cNvCxnSpPr>
            <a:cxnSpLocks/>
          </p:cNvCxnSpPr>
          <p:nvPr/>
        </p:nvCxnSpPr>
        <p:spPr>
          <a:xfrm>
            <a:off x="8096021" y="3002840"/>
            <a:ext cx="714375" cy="0"/>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 name="Straight Arrow Connector 5">
            <a:extLst>
              <a:ext uri="{FF2B5EF4-FFF2-40B4-BE49-F238E27FC236}">
                <a16:creationId xmlns:a16="http://schemas.microsoft.com/office/drawing/2014/main" id="{D09A20C0-EB6D-9FD8-0AAA-45D0F5D8D8BD}"/>
              </a:ext>
            </a:extLst>
          </p:cNvPr>
          <p:cNvCxnSpPr>
            <a:cxnSpLocks/>
          </p:cNvCxnSpPr>
          <p:nvPr/>
        </p:nvCxnSpPr>
        <p:spPr>
          <a:xfrm>
            <a:off x="9731541" y="3270788"/>
            <a:ext cx="466093" cy="552691"/>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9" name="Straight Arrow Connector 8">
            <a:extLst>
              <a:ext uri="{FF2B5EF4-FFF2-40B4-BE49-F238E27FC236}">
                <a16:creationId xmlns:a16="http://schemas.microsoft.com/office/drawing/2014/main" id="{97A710A6-10EB-967B-7F25-B75B49DBA675}"/>
              </a:ext>
            </a:extLst>
          </p:cNvPr>
          <p:cNvCxnSpPr>
            <a:cxnSpLocks/>
          </p:cNvCxnSpPr>
          <p:nvPr/>
        </p:nvCxnSpPr>
        <p:spPr>
          <a:xfrm>
            <a:off x="10348677" y="3888329"/>
            <a:ext cx="803563" cy="138545"/>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 name="Straight Arrow Connector 9">
            <a:extLst>
              <a:ext uri="{FF2B5EF4-FFF2-40B4-BE49-F238E27FC236}">
                <a16:creationId xmlns:a16="http://schemas.microsoft.com/office/drawing/2014/main" id="{CBCCF95B-54B4-46F0-71E0-3974F5B1D2FA}"/>
              </a:ext>
            </a:extLst>
          </p:cNvPr>
          <p:cNvCxnSpPr/>
          <p:nvPr/>
        </p:nvCxnSpPr>
        <p:spPr>
          <a:xfrm>
            <a:off x="8191080" y="3002840"/>
            <a:ext cx="0" cy="127932"/>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E74B23A-DD4D-6447-CC1D-873E29189964}"/>
              </a:ext>
            </a:extLst>
          </p:cNvPr>
          <p:cNvCxnSpPr/>
          <p:nvPr/>
        </p:nvCxnSpPr>
        <p:spPr>
          <a:xfrm>
            <a:off x="8453208" y="3002840"/>
            <a:ext cx="0" cy="127932"/>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594D2DF-9B52-AC6A-A3D9-2C7D096F2520}"/>
              </a:ext>
            </a:extLst>
          </p:cNvPr>
          <p:cNvCxnSpPr>
            <a:cxnSpLocks/>
          </p:cNvCxnSpPr>
          <p:nvPr/>
        </p:nvCxnSpPr>
        <p:spPr>
          <a:xfrm flipV="1">
            <a:off x="8191080" y="3190701"/>
            <a:ext cx="0" cy="118956"/>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596F8CB-F1A4-57D8-BAA0-869B4E92C056}"/>
              </a:ext>
            </a:extLst>
          </p:cNvPr>
          <p:cNvCxnSpPr>
            <a:cxnSpLocks/>
          </p:cNvCxnSpPr>
          <p:nvPr/>
        </p:nvCxnSpPr>
        <p:spPr>
          <a:xfrm flipV="1">
            <a:off x="8465400" y="3184605"/>
            <a:ext cx="0" cy="118956"/>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C8D10C0-9B89-8143-D626-6BD706BBCAED}"/>
              </a:ext>
            </a:extLst>
          </p:cNvPr>
          <p:cNvCxnSpPr>
            <a:cxnSpLocks/>
          </p:cNvCxnSpPr>
          <p:nvPr/>
        </p:nvCxnSpPr>
        <p:spPr>
          <a:xfrm flipV="1">
            <a:off x="9886950" y="3340079"/>
            <a:ext cx="141639" cy="104064"/>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9C8512C-342C-2D66-AA14-267BA00B0BB8}"/>
              </a:ext>
            </a:extLst>
          </p:cNvPr>
          <p:cNvCxnSpPr>
            <a:cxnSpLocks/>
          </p:cNvCxnSpPr>
          <p:nvPr/>
        </p:nvCxnSpPr>
        <p:spPr>
          <a:xfrm flipV="1">
            <a:off x="10058400" y="3510954"/>
            <a:ext cx="152157" cy="116069"/>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ECE5C27-CF4C-D092-3A10-C29035D9D427}"/>
              </a:ext>
            </a:extLst>
          </p:cNvPr>
          <p:cNvCxnSpPr>
            <a:cxnSpLocks/>
          </p:cNvCxnSpPr>
          <p:nvPr/>
        </p:nvCxnSpPr>
        <p:spPr>
          <a:xfrm flipV="1">
            <a:off x="10592501" y="3773497"/>
            <a:ext cx="36689" cy="144991"/>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D45EF75-6179-3D5B-4C7D-633A47FC485A}"/>
              </a:ext>
            </a:extLst>
          </p:cNvPr>
          <p:cNvCxnSpPr>
            <a:cxnSpLocks/>
          </p:cNvCxnSpPr>
          <p:nvPr/>
        </p:nvCxnSpPr>
        <p:spPr>
          <a:xfrm flipV="1">
            <a:off x="10851525" y="3823479"/>
            <a:ext cx="29835" cy="139792"/>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26F61A9-0BD6-367E-CDC3-74B6CB7B72A6}"/>
              </a:ext>
            </a:extLst>
          </p:cNvPr>
          <p:cNvSpPr txBox="1"/>
          <p:nvPr/>
        </p:nvSpPr>
        <p:spPr>
          <a:xfrm>
            <a:off x="5563565" y="5696829"/>
            <a:ext cx="6094070" cy="646331"/>
          </a:xfrm>
          <a:prstGeom prst="rect">
            <a:avLst/>
          </a:prstGeom>
          <a:noFill/>
        </p:spPr>
        <p:txBody>
          <a:bodyPr wrap="square">
            <a:spAutoFit/>
          </a:bodyPr>
          <a:lstStyle/>
          <a:p>
            <a:r>
              <a:rPr lang="en-US" dirty="0"/>
              <a:t>Black arrows indicate winds consistent with increasing Java SLA and blue arrows indicate the associated Ekman transport</a:t>
            </a:r>
          </a:p>
        </p:txBody>
      </p:sp>
      <p:sp>
        <p:nvSpPr>
          <p:cNvPr id="24" name="TextBox 23">
            <a:extLst>
              <a:ext uri="{FF2B5EF4-FFF2-40B4-BE49-F238E27FC236}">
                <a16:creationId xmlns:a16="http://schemas.microsoft.com/office/drawing/2014/main" id="{E2A764FF-4750-E3AC-E9BA-71CCF5415E66}"/>
              </a:ext>
            </a:extLst>
          </p:cNvPr>
          <p:cNvSpPr txBox="1"/>
          <p:nvPr/>
        </p:nvSpPr>
        <p:spPr>
          <a:xfrm>
            <a:off x="283425" y="1562628"/>
            <a:ext cx="4694911" cy="2092881"/>
          </a:xfrm>
          <a:prstGeom prst="rect">
            <a:avLst/>
          </a:prstGeom>
          <a:noFill/>
        </p:spPr>
        <p:txBody>
          <a:bodyPr wrap="square">
            <a:spAutoFit/>
          </a:bodyPr>
          <a:lstStyle/>
          <a:p>
            <a:r>
              <a:rPr lang="en-US" sz="2600" dirty="0"/>
              <a:t>Remote  westerly winds create equatorial Kelvin waves</a:t>
            </a:r>
          </a:p>
          <a:p>
            <a:endParaRPr lang="en-US" sz="2600" dirty="0"/>
          </a:p>
          <a:p>
            <a:r>
              <a:rPr lang="en-US" sz="2600" dirty="0"/>
              <a:t>Local longshore winds create and enhance coastal Kelvin waves</a:t>
            </a:r>
            <a:endParaRPr lang="en-US" sz="2600" b="1" dirty="0"/>
          </a:p>
        </p:txBody>
      </p:sp>
    </p:spTree>
    <p:extLst>
      <p:ext uri="{BB962C8B-B14F-4D97-AF65-F5344CB8AC3E}">
        <p14:creationId xmlns:p14="http://schemas.microsoft.com/office/powerpoint/2010/main" val="403176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F4994159-AF78-4A31-D975-DC51C9E410C4}"/>
              </a:ext>
            </a:extLst>
          </p:cNvPr>
          <p:cNvSpPr txBox="1"/>
          <p:nvPr/>
        </p:nvSpPr>
        <p:spPr>
          <a:xfrm>
            <a:off x="225016" y="3389818"/>
            <a:ext cx="4521019" cy="892552"/>
          </a:xfrm>
          <a:prstGeom prst="rect">
            <a:avLst/>
          </a:prstGeom>
          <a:solidFill>
            <a:schemeClr val="tx2">
              <a:lumMod val="20000"/>
              <a:lumOff val="80000"/>
            </a:schemeClr>
          </a:solidFill>
          <a:ln>
            <a:solidFill>
              <a:schemeClr val="tx1"/>
            </a:solidFill>
          </a:ln>
        </p:spPr>
        <p:txBody>
          <a:bodyPr wrap="square" rtlCol="0">
            <a:spAutoFit/>
          </a:bodyPr>
          <a:lstStyle/>
          <a:p>
            <a:r>
              <a:rPr lang="en-US" sz="2600" dirty="0">
                <a:ea typeface="Open Sans" panose="020B0606030504020204" pitchFamily="34" charset="0"/>
                <a:cs typeface="Open Sans" panose="020B0606030504020204" pitchFamily="34" charset="0"/>
              </a:rPr>
              <a:t>2. How does the seasonality  of the MJO impact HEX events?</a:t>
            </a:r>
          </a:p>
        </p:txBody>
      </p:sp>
      <p:pic>
        <p:nvPicPr>
          <p:cNvPr id="20" name="Picture 19" descr="Diagram&#10;&#10;Description automatically generated">
            <a:extLst>
              <a:ext uri="{FF2B5EF4-FFF2-40B4-BE49-F238E27FC236}">
                <a16:creationId xmlns:a16="http://schemas.microsoft.com/office/drawing/2014/main" id="{7A622449-5EE1-BC78-B992-241157ECFF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7738" y="978426"/>
            <a:ext cx="7035324" cy="4539801"/>
          </a:xfrm>
          <a:prstGeom prst="rect">
            <a:avLst/>
          </a:prstGeom>
        </p:spPr>
      </p:pic>
      <p:sp>
        <p:nvSpPr>
          <p:cNvPr id="5" name="TextBox 4">
            <a:extLst>
              <a:ext uri="{FF2B5EF4-FFF2-40B4-BE49-F238E27FC236}">
                <a16:creationId xmlns:a16="http://schemas.microsoft.com/office/drawing/2014/main" id="{5978080A-DAB1-12B5-5AF1-2E8B1ABD5B92}"/>
              </a:ext>
            </a:extLst>
          </p:cNvPr>
          <p:cNvSpPr txBox="1"/>
          <p:nvPr/>
        </p:nvSpPr>
        <p:spPr>
          <a:xfrm>
            <a:off x="219457" y="225793"/>
            <a:ext cx="9716518" cy="523220"/>
          </a:xfrm>
          <a:prstGeom prst="rect">
            <a:avLst/>
          </a:prstGeom>
          <a:noFill/>
        </p:spPr>
        <p:txBody>
          <a:bodyPr wrap="square" rtlCol="0">
            <a:spAutoFit/>
          </a:bodyPr>
          <a:lstStyle/>
          <a:p>
            <a:r>
              <a:rPr lang="en-US" sz="2800" b="1" dirty="0"/>
              <a:t>Research Questions:</a:t>
            </a:r>
          </a:p>
        </p:txBody>
      </p:sp>
      <p:sp>
        <p:nvSpPr>
          <p:cNvPr id="7" name="Slide Number Placeholder 2">
            <a:extLst>
              <a:ext uri="{FF2B5EF4-FFF2-40B4-BE49-F238E27FC236}">
                <a16:creationId xmlns:a16="http://schemas.microsoft.com/office/drawing/2014/main" id="{47BE6532-D62E-3A28-F50C-0303820C5733}"/>
              </a:ext>
            </a:extLst>
          </p:cNvPr>
          <p:cNvSpPr>
            <a:spLocks noGrp="1"/>
          </p:cNvSpPr>
          <p:nvPr>
            <p:ph type="sldNum" sz="quarter" idx="12"/>
          </p:nvPr>
        </p:nvSpPr>
        <p:spPr/>
        <p:txBody>
          <a:bodyPr/>
          <a:lstStyle/>
          <a:p>
            <a:fld id="{05F29975-E275-4E9C-AA8B-EA04F3DD199D}" type="slidenum">
              <a:rPr lang="en-US" smtClean="0"/>
              <a:t>6</a:t>
            </a:fld>
            <a:endParaRPr lang="en-US" dirty="0"/>
          </a:p>
        </p:txBody>
      </p:sp>
      <p:sp>
        <p:nvSpPr>
          <p:cNvPr id="2" name="Slide Number Placeholder 2">
            <a:extLst>
              <a:ext uri="{FF2B5EF4-FFF2-40B4-BE49-F238E27FC236}">
                <a16:creationId xmlns:a16="http://schemas.microsoft.com/office/drawing/2014/main" id="{7F1F7AF1-E49A-5172-3DC6-48C9BC2359AC}"/>
              </a:ext>
            </a:extLst>
          </p:cNvPr>
          <p:cNvSpPr txBox="1">
            <a:spLocks/>
          </p:cNvSpPr>
          <p:nvPr/>
        </p:nvSpPr>
        <p:spPr>
          <a:xfrm>
            <a:off x="9062013" y="6252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F29975-E275-4E9C-AA8B-EA04F3DD199D}" type="slidenum">
              <a:rPr lang="en-US" smtClean="0"/>
              <a:pPr/>
              <a:t>6</a:t>
            </a:fld>
            <a:endParaRPr lang="en-US" dirty="0"/>
          </a:p>
        </p:txBody>
      </p:sp>
      <p:cxnSp>
        <p:nvCxnSpPr>
          <p:cNvPr id="3" name="Straight Arrow Connector 2">
            <a:extLst>
              <a:ext uri="{FF2B5EF4-FFF2-40B4-BE49-F238E27FC236}">
                <a16:creationId xmlns:a16="http://schemas.microsoft.com/office/drawing/2014/main" id="{E79A4E58-1F06-37AA-CD2C-70125A3D7443}"/>
              </a:ext>
            </a:extLst>
          </p:cNvPr>
          <p:cNvCxnSpPr>
            <a:cxnSpLocks/>
          </p:cNvCxnSpPr>
          <p:nvPr/>
        </p:nvCxnSpPr>
        <p:spPr>
          <a:xfrm>
            <a:off x="8096021" y="3309657"/>
            <a:ext cx="714375" cy="0"/>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 name="Straight Arrow Connector 5">
            <a:extLst>
              <a:ext uri="{FF2B5EF4-FFF2-40B4-BE49-F238E27FC236}">
                <a16:creationId xmlns:a16="http://schemas.microsoft.com/office/drawing/2014/main" id="{BF790913-B8D7-18E9-66B7-AB6F3597D623}"/>
              </a:ext>
            </a:extLst>
          </p:cNvPr>
          <p:cNvCxnSpPr>
            <a:cxnSpLocks/>
          </p:cNvCxnSpPr>
          <p:nvPr/>
        </p:nvCxnSpPr>
        <p:spPr>
          <a:xfrm>
            <a:off x="8096021" y="3002840"/>
            <a:ext cx="714375" cy="0"/>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9" name="Straight Arrow Connector 8">
            <a:extLst>
              <a:ext uri="{FF2B5EF4-FFF2-40B4-BE49-F238E27FC236}">
                <a16:creationId xmlns:a16="http://schemas.microsoft.com/office/drawing/2014/main" id="{B57EB78A-9852-A9D3-D55F-ADDEA7689859}"/>
              </a:ext>
            </a:extLst>
          </p:cNvPr>
          <p:cNvCxnSpPr>
            <a:cxnSpLocks/>
          </p:cNvCxnSpPr>
          <p:nvPr/>
        </p:nvCxnSpPr>
        <p:spPr>
          <a:xfrm>
            <a:off x="9731541" y="3270788"/>
            <a:ext cx="466093" cy="552691"/>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 name="Straight Arrow Connector 9">
            <a:extLst>
              <a:ext uri="{FF2B5EF4-FFF2-40B4-BE49-F238E27FC236}">
                <a16:creationId xmlns:a16="http://schemas.microsoft.com/office/drawing/2014/main" id="{444BDF3B-1FB7-E198-818C-EA9058C061B2}"/>
              </a:ext>
            </a:extLst>
          </p:cNvPr>
          <p:cNvCxnSpPr>
            <a:cxnSpLocks/>
          </p:cNvCxnSpPr>
          <p:nvPr/>
        </p:nvCxnSpPr>
        <p:spPr>
          <a:xfrm>
            <a:off x="10348677" y="3888329"/>
            <a:ext cx="803563" cy="138545"/>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Straight Arrow Connector 10">
            <a:extLst>
              <a:ext uri="{FF2B5EF4-FFF2-40B4-BE49-F238E27FC236}">
                <a16:creationId xmlns:a16="http://schemas.microsoft.com/office/drawing/2014/main" id="{B38A92C6-7CA5-C53C-E351-FFDF8759F7ED}"/>
              </a:ext>
            </a:extLst>
          </p:cNvPr>
          <p:cNvCxnSpPr/>
          <p:nvPr/>
        </p:nvCxnSpPr>
        <p:spPr>
          <a:xfrm>
            <a:off x="8191080" y="3002840"/>
            <a:ext cx="0" cy="127932"/>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25E5BC9-A605-6E7E-1A64-69B683671F3A}"/>
              </a:ext>
            </a:extLst>
          </p:cNvPr>
          <p:cNvCxnSpPr/>
          <p:nvPr/>
        </p:nvCxnSpPr>
        <p:spPr>
          <a:xfrm>
            <a:off x="8453208" y="3002840"/>
            <a:ext cx="0" cy="127932"/>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F3AAAA3-4CC3-9939-38CF-A19DAB072C93}"/>
              </a:ext>
            </a:extLst>
          </p:cNvPr>
          <p:cNvCxnSpPr>
            <a:cxnSpLocks/>
          </p:cNvCxnSpPr>
          <p:nvPr/>
        </p:nvCxnSpPr>
        <p:spPr>
          <a:xfrm flipV="1">
            <a:off x="8191080" y="3190701"/>
            <a:ext cx="0" cy="118956"/>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0AAC9CD-AD7D-4ECB-05EF-9119B2973124}"/>
              </a:ext>
            </a:extLst>
          </p:cNvPr>
          <p:cNvCxnSpPr>
            <a:cxnSpLocks/>
          </p:cNvCxnSpPr>
          <p:nvPr/>
        </p:nvCxnSpPr>
        <p:spPr>
          <a:xfrm flipV="1">
            <a:off x="8465400" y="3184605"/>
            <a:ext cx="0" cy="118956"/>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FDA2FEC-43E6-E441-84BB-5339CE0EB713}"/>
              </a:ext>
            </a:extLst>
          </p:cNvPr>
          <p:cNvCxnSpPr>
            <a:cxnSpLocks/>
          </p:cNvCxnSpPr>
          <p:nvPr/>
        </p:nvCxnSpPr>
        <p:spPr>
          <a:xfrm flipV="1">
            <a:off x="9886950" y="3340079"/>
            <a:ext cx="141639" cy="104064"/>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78C0F6A-19AD-E009-E3C2-AC381D2296B5}"/>
              </a:ext>
            </a:extLst>
          </p:cNvPr>
          <p:cNvCxnSpPr>
            <a:cxnSpLocks/>
          </p:cNvCxnSpPr>
          <p:nvPr/>
        </p:nvCxnSpPr>
        <p:spPr>
          <a:xfrm flipV="1">
            <a:off x="10058400" y="3510954"/>
            <a:ext cx="152157" cy="116069"/>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9B9588C-B911-70BE-D8BC-040E94327DCC}"/>
              </a:ext>
            </a:extLst>
          </p:cNvPr>
          <p:cNvCxnSpPr>
            <a:cxnSpLocks/>
          </p:cNvCxnSpPr>
          <p:nvPr/>
        </p:nvCxnSpPr>
        <p:spPr>
          <a:xfrm flipV="1">
            <a:off x="10592501" y="3773497"/>
            <a:ext cx="36689" cy="144991"/>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8F65DA6-63EC-B11D-76E7-6CB9A1429867}"/>
              </a:ext>
            </a:extLst>
          </p:cNvPr>
          <p:cNvCxnSpPr>
            <a:cxnSpLocks/>
          </p:cNvCxnSpPr>
          <p:nvPr/>
        </p:nvCxnSpPr>
        <p:spPr>
          <a:xfrm flipV="1">
            <a:off x="10851525" y="3823479"/>
            <a:ext cx="29835" cy="139792"/>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03CFFBB-37CD-42D0-597E-989C466C56C3}"/>
              </a:ext>
            </a:extLst>
          </p:cNvPr>
          <p:cNvSpPr txBox="1"/>
          <p:nvPr/>
        </p:nvSpPr>
        <p:spPr>
          <a:xfrm>
            <a:off x="5563565" y="5696829"/>
            <a:ext cx="6094070" cy="646331"/>
          </a:xfrm>
          <a:prstGeom prst="rect">
            <a:avLst/>
          </a:prstGeom>
          <a:noFill/>
        </p:spPr>
        <p:txBody>
          <a:bodyPr wrap="square">
            <a:spAutoFit/>
          </a:bodyPr>
          <a:lstStyle/>
          <a:p>
            <a:r>
              <a:rPr lang="en-US" dirty="0"/>
              <a:t>Black arrows indicate winds consistent with increasing Java SLA and blue arrows indicate the associated Ekman transport</a:t>
            </a:r>
          </a:p>
        </p:txBody>
      </p:sp>
      <p:sp>
        <p:nvSpPr>
          <p:cNvPr id="22" name="TextBox 21">
            <a:extLst>
              <a:ext uri="{FF2B5EF4-FFF2-40B4-BE49-F238E27FC236}">
                <a16:creationId xmlns:a16="http://schemas.microsoft.com/office/drawing/2014/main" id="{C066278E-4BB8-25B3-2B6C-5F4D19F118FD}"/>
              </a:ext>
            </a:extLst>
          </p:cNvPr>
          <p:cNvSpPr txBox="1"/>
          <p:nvPr/>
        </p:nvSpPr>
        <p:spPr>
          <a:xfrm>
            <a:off x="225016" y="1036748"/>
            <a:ext cx="4521019" cy="1292662"/>
          </a:xfrm>
          <a:prstGeom prst="rect">
            <a:avLst/>
          </a:prstGeom>
          <a:solidFill>
            <a:schemeClr val="tx2">
              <a:lumMod val="20000"/>
              <a:lumOff val="80000"/>
            </a:schemeClr>
          </a:solidFill>
          <a:ln>
            <a:solidFill>
              <a:schemeClr val="tx1"/>
            </a:solidFill>
          </a:ln>
        </p:spPr>
        <p:txBody>
          <a:bodyPr wrap="square" rtlCol="0">
            <a:spAutoFit/>
          </a:bodyPr>
          <a:lstStyle/>
          <a:p>
            <a:r>
              <a:rPr lang="en-US" sz="2600" dirty="0"/>
              <a:t>1. How does the Madden-Julian Oscillation (MJO), drive HEX events along the coast of Java? </a:t>
            </a:r>
          </a:p>
        </p:txBody>
      </p:sp>
    </p:spTree>
    <p:extLst>
      <p:ext uri="{BB962C8B-B14F-4D97-AF65-F5344CB8AC3E}">
        <p14:creationId xmlns:p14="http://schemas.microsoft.com/office/powerpoint/2010/main" val="183816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9BFFE28-6655-90BB-9DBE-B56E25C672FB}"/>
              </a:ext>
            </a:extLst>
          </p:cNvPr>
          <p:cNvSpPr txBox="1"/>
          <p:nvPr/>
        </p:nvSpPr>
        <p:spPr>
          <a:xfrm>
            <a:off x="219457" y="225793"/>
            <a:ext cx="9716518" cy="523220"/>
          </a:xfrm>
          <a:prstGeom prst="rect">
            <a:avLst/>
          </a:prstGeom>
          <a:noFill/>
        </p:spPr>
        <p:txBody>
          <a:bodyPr wrap="square" rtlCol="0">
            <a:spAutoFit/>
          </a:bodyPr>
          <a:lstStyle/>
          <a:p>
            <a:r>
              <a:rPr lang="en-US" sz="2800" b="1" dirty="0"/>
              <a:t>Research Questions:</a:t>
            </a:r>
          </a:p>
        </p:txBody>
      </p:sp>
      <p:sp>
        <p:nvSpPr>
          <p:cNvPr id="5" name="TextBox 4">
            <a:extLst>
              <a:ext uri="{FF2B5EF4-FFF2-40B4-BE49-F238E27FC236}">
                <a16:creationId xmlns:a16="http://schemas.microsoft.com/office/drawing/2014/main" id="{5978080A-DAB1-12B5-5AF1-2E8B1ABD5B92}"/>
              </a:ext>
            </a:extLst>
          </p:cNvPr>
          <p:cNvSpPr txBox="1"/>
          <p:nvPr/>
        </p:nvSpPr>
        <p:spPr>
          <a:xfrm>
            <a:off x="6096000" y="225793"/>
            <a:ext cx="5876543" cy="523220"/>
          </a:xfrm>
          <a:prstGeom prst="rect">
            <a:avLst/>
          </a:prstGeom>
          <a:noFill/>
        </p:spPr>
        <p:txBody>
          <a:bodyPr wrap="square" rtlCol="0">
            <a:spAutoFit/>
          </a:bodyPr>
          <a:lstStyle/>
          <a:p>
            <a:r>
              <a:rPr lang="en-US" sz="2800" b="1" dirty="0"/>
              <a:t>Approach:</a:t>
            </a:r>
          </a:p>
        </p:txBody>
      </p:sp>
      <p:sp>
        <p:nvSpPr>
          <p:cNvPr id="7" name="Slide Number Placeholder 2">
            <a:extLst>
              <a:ext uri="{FF2B5EF4-FFF2-40B4-BE49-F238E27FC236}">
                <a16:creationId xmlns:a16="http://schemas.microsoft.com/office/drawing/2014/main" id="{47BE6532-D62E-3A28-F50C-0303820C5733}"/>
              </a:ext>
            </a:extLst>
          </p:cNvPr>
          <p:cNvSpPr>
            <a:spLocks noGrp="1"/>
          </p:cNvSpPr>
          <p:nvPr>
            <p:ph type="sldNum" sz="quarter" idx="12"/>
          </p:nvPr>
        </p:nvSpPr>
        <p:spPr/>
        <p:txBody>
          <a:bodyPr/>
          <a:lstStyle/>
          <a:p>
            <a:fld id="{05F29975-E275-4E9C-AA8B-EA04F3DD199D}" type="slidenum">
              <a:rPr lang="en-US" smtClean="0"/>
              <a:t>7</a:t>
            </a:fld>
            <a:endParaRPr lang="en-US" dirty="0"/>
          </a:p>
        </p:txBody>
      </p:sp>
      <p:sp>
        <p:nvSpPr>
          <p:cNvPr id="8" name="TextBox 7">
            <a:extLst>
              <a:ext uri="{FF2B5EF4-FFF2-40B4-BE49-F238E27FC236}">
                <a16:creationId xmlns:a16="http://schemas.microsoft.com/office/drawing/2014/main" id="{F4686AAC-D048-16BA-5014-968CEC80F6FC}"/>
              </a:ext>
            </a:extLst>
          </p:cNvPr>
          <p:cNvSpPr txBox="1"/>
          <p:nvPr/>
        </p:nvSpPr>
        <p:spPr>
          <a:xfrm>
            <a:off x="225016" y="1036748"/>
            <a:ext cx="4521019" cy="1292662"/>
          </a:xfrm>
          <a:prstGeom prst="rect">
            <a:avLst/>
          </a:prstGeom>
          <a:solidFill>
            <a:schemeClr val="tx2">
              <a:lumMod val="20000"/>
              <a:lumOff val="80000"/>
            </a:schemeClr>
          </a:solidFill>
          <a:ln>
            <a:solidFill>
              <a:schemeClr val="tx1"/>
            </a:solidFill>
          </a:ln>
        </p:spPr>
        <p:txBody>
          <a:bodyPr wrap="square" rtlCol="0">
            <a:spAutoFit/>
          </a:bodyPr>
          <a:lstStyle/>
          <a:p>
            <a:r>
              <a:rPr lang="en-US" sz="2600" dirty="0"/>
              <a:t>1. How does the Madden-Julian Oscillation (MJO), drive HEX events along the coast of Java? </a:t>
            </a:r>
          </a:p>
        </p:txBody>
      </p:sp>
      <p:sp>
        <p:nvSpPr>
          <p:cNvPr id="2" name="Slide Number Placeholder 2">
            <a:extLst>
              <a:ext uri="{FF2B5EF4-FFF2-40B4-BE49-F238E27FC236}">
                <a16:creationId xmlns:a16="http://schemas.microsoft.com/office/drawing/2014/main" id="{7F1F7AF1-E49A-5172-3DC6-48C9BC2359AC}"/>
              </a:ext>
            </a:extLst>
          </p:cNvPr>
          <p:cNvSpPr txBox="1">
            <a:spLocks/>
          </p:cNvSpPr>
          <p:nvPr/>
        </p:nvSpPr>
        <p:spPr>
          <a:xfrm>
            <a:off x="9062013" y="6252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F29975-E275-4E9C-AA8B-EA04F3DD199D}" type="slidenum">
              <a:rPr lang="en-US" smtClean="0"/>
              <a:pPr/>
              <a:t>7</a:t>
            </a:fld>
            <a:endParaRPr lang="en-US" dirty="0"/>
          </a:p>
        </p:txBody>
      </p:sp>
      <p:sp>
        <p:nvSpPr>
          <p:cNvPr id="4" name="TextBox 3">
            <a:extLst>
              <a:ext uri="{FF2B5EF4-FFF2-40B4-BE49-F238E27FC236}">
                <a16:creationId xmlns:a16="http://schemas.microsoft.com/office/drawing/2014/main" id="{4D0A0090-DC80-5C5D-2E4D-586D0D8D5144}"/>
              </a:ext>
            </a:extLst>
          </p:cNvPr>
          <p:cNvSpPr txBox="1"/>
          <p:nvPr/>
        </p:nvSpPr>
        <p:spPr>
          <a:xfrm>
            <a:off x="6191682" y="1082914"/>
            <a:ext cx="5679869" cy="1200329"/>
          </a:xfrm>
          <a:prstGeom prst="rect">
            <a:avLst/>
          </a:prstGeom>
          <a:solidFill>
            <a:schemeClr val="tx2">
              <a:lumMod val="20000"/>
              <a:lumOff val="80000"/>
            </a:schemeClr>
          </a:solidFill>
          <a:ln>
            <a:solidFill>
              <a:schemeClr val="tx1"/>
            </a:solidFill>
          </a:ln>
        </p:spPr>
        <p:txBody>
          <a:bodyPr wrap="square" rtlCol="0">
            <a:spAutoFit/>
          </a:bodyPr>
          <a:lstStyle/>
          <a:p>
            <a:r>
              <a:rPr lang="en-US" sz="2400" dirty="0">
                <a:ea typeface="Open Sans" panose="020B0606030504020204" pitchFamily="34" charset="0"/>
                <a:cs typeface="Open Sans" panose="020B0606030504020204" pitchFamily="34" charset="0"/>
              </a:rPr>
              <a:t>Quantify impact of surface wind stress vs buoyancy flux with the Regional Ocean Modelling System (ROMS)</a:t>
            </a:r>
          </a:p>
        </p:txBody>
      </p:sp>
      <p:sp>
        <p:nvSpPr>
          <p:cNvPr id="3" name="Arrow: Down 2">
            <a:extLst>
              <a:ext uri="{FF2B5EF4-FFF2-40B4-BE49-F238E27FC236}">
                <a16:creationId xmlns:a16="http://schemas.microsoft.com/office/drawing/2014/main" id="{54336125-23A0-7AC4-8283-4466AB66F860}"/>
              </a:ext>
            </a:extLst>
          </p:cNvPr>
          <p:cNvSpPr/>
          <p:nvPr/>
        </p:nvSpPr>
        <p:spPr>
          <a:xfrm rot="16200000">
            <a:off x="5289027" y="1221776"/>
            <a:ext cx="359663" cy="92260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0293217-0800-0F35-17B0-B0A1F51FCDF5}"/>
              </a:ext>
            </a:extLst>
          </p:cNvPr>
          <p:cNvSpPr txBox="1"/>
          <p:nvPr/>
        </p:nvSpPr>
        <p:spPr>
          <a:xfrm>
            <a:off x="225016" y="3389818"/>
            <a:ext cx="4521019" cy="892552"/>
          </a:xfrm>
          <a:prstGeom prst="rect">
            <a:avLst/>
          </a:prstGeom>
          <a:solidFill>
            <a:schemeClr val="tx2">
              <a:lumMod val="20000"/>
              <a:lumOff val="80000"/>
            </a:schemeClr>
          </a:solidFill>
          <a:ln>
            <a:solidFill>
              <a:schemeClr val="tx1"/>
            </a:solidFill>
          </a:ln>
        </p:spPr>
        <p:txBody>
          <a:bodyPr wrap="square" rtlCol="0">
            <a:spAutoFit/>
          </a:bodyPr>
          <a:lstStyle/>
          <a:p>
            <a:r>
              <a:rPr lang="en-US" sz="2600" dirty="0">
                <a:solidFill>
                  <a:schemeClr val="bg2">
                    <a:lumMod val="75000"/>
                  </a:schemeClr>
                </a:solidFill>
                <a:ea typeface="Open Sans" panose="020B0606030504020204" pitchFamily="34" charset="0"/>
                <a:cs typeface="Open Sans" panose="020B0606030504020204" pitchFamily="34" charset="0"/>
              </a:rPr>
              <a:t>2. How does the seasonality  of the MJO impact HEX events?</a:t>
            </a:r>
          </a:p>
        </p:txBody>
      </p:sp>
    </p:spTree>
    <p:extLst>
      <p:ext uri="{BB962C8B-B14F-4D97-AF65-F5344CB8AC3E}">
        <p14:creationId xmlns:p14="http://schemas.microsoft.com/office/powerpoint/2010/main" val="1854987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47BE6532-D62E-3A28-F50C-0303820C5733}"/>
              </a:ext>
            </a:extLst>
          </p:cNvPr>
          <p:cNvSpPr>
            <a:spLocks noGrp="1"/>
          </p:cNvSpPr>
          <p:nvPr>
            <p:ph type="sldNum" sz="quarter" idx="12"/>
          </p:nvPr>
        </p:nvSpPr>
        <p:spPr/>
        <p:txBody>
          <a:bodyPr/>
          <a:lstStyle/>
          <a:p>
            <a:fld id="{05F29975-E275-4E9C-AA8B-EA04F3DD199D}" type="slidenum">
              <a:rPr lang="en-US" smtClean="0"/>
              <a:t>8</a:t>
            </a:fld>
            <a:endParaRPr lang="en-US" dirty="0"/>
          </a:p>
        </p:txBody>
      </p:sp>
      <p:sp>
        <p:nvSpPr>
          <p:cNvPr id="8" name="TextBox 7">
            <a:extLst>
              <a:ext uri="{FF2B5EF4-FFF2-40B4-BE49-F238E27FC236}">
                <a16:creationId xmlns:a16="http://schemas.microsoft.com/office/drawing/2014/main" id="{F4686AAC-D048-16BA-5014-968CEC80F6FC}"/>
              </a:ext>
            </a:extLst>
          </p:cNvPr>
          <p:cNvSpPr txBox="1"/>
          <p:nvPr/>
        </p:nvSpPr>
        <p:spPr>
          <a:xfrm>
            <a:off x="225016" y="1036748"/>
            <a:ext cx="4521019" cy="1292662"/>
          </a:xfrm>
          <a:prstGeom prst="rect">
            <a:avLst/>
          </a:prstGeom>
          <a:solidFill>
            <a:schemeClr val="tx2">
              <a:lumMod val="20000"/>
              <a:lumOff val="80000"/>
            </a:schemeClr>
          </a:solidFill>
          <a:ln>
            <a:solidFill>
              <a:schemeClr val="tx1"/>
            </a:solidFill>
          </a:ln>
        </p:spPr>
        <p:txBody>
          <a:bodyPr wrap="square" rtlCol="0">
            <a:spAutoFit/>
          </a:bodyPr>
          <a:lstStyle/>
          <a:p>
            <a:r>
              <a:rPr lang="en-US" sz="2600" dirty="0">
                <a:solidFill>
                  <a:schemeClr val="bg2">
                    <a:lumMod val="75000"/>
                  </a:schemeClr>
                </a:solidFill>
                <a:ea typeface="Open Sans" panose="020B0606030504020204" pitchFamily="34" charset="0"/>
                <a:cs typeface="Open Sans" panose="020B0606030504020204" pitchFamily="34" charset="0"/>
              </a:rPr>
              <a:t>1. How does the Madden-Julian Oscillation (MJO), drive HEX events along the coast of Java ?</a:t>
            </a:r>
            <a:r>
              <a:rPr lang="en-US" sz="2600" dirty="0"/>
              <a:t> </a:t>
            </a:r>
          </a:p>
        </p:txBody>
      </p:sp>
      <p:sp>
        <p:nvSpPr>
          <p:cNvPr id="2" name="Slide Number Placeholder 2">
            <a:extLst>
              <a:ext uri="{FF2B5EF4-FFF2-40B4-BE49-F238E27FC236}">
                <a16:creationId xmlns:a16="http://schemas.microsoft.com/office/drawing/2014/main" id="{7F1F7AF1-E49A-5172-3DC6-48C9BC2359AC}"/>
              </a:ext>
            </a:extLst>
          </p:cNvPr>
          <p:cNvSpPr txBox="1">
            <a:spLocks/>
          </p:cNvSpPr>
          <p:nvPr/>
        </p:nvSpPr>
        <p:spPr>
          <a:xfrm>
            <a:off x="9062013" y="6252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F29975-E275-4E9C-AA8B-EA04F3DD199D}" type="slidenum">
              <a:rPr lang="en-US" smtClean="0"/>
              <a:pPr/>
              <a:t>8</a:t>
            </a:fld>
            <a:endParaRPr lang="en-US" dirty="0"/>
          </a:p>
        </p:txBody>
      </p:sp>
      <p:sp>
        <p:nvSpPr>
          <p:cNvPr id="24" name="TextBox 23">
            <a:extLst>
              <a:ext uri="{FF2B5EF4-FFF2-40B4-BE49-F238E27FC236}">
                <a16:creationId xmlns:a16="http://schemas.microsoft.com/office/drawing/2014/main" id="{AA62ADA4-8E9C-CA31-C827-F02ECD62DFDA}"/>
              </a:ext>
            </a:extLst>
          </p:cNvPr>
          <p:cNvSpPr txBox="1"/>
          <p:nvPr/>
        </p:nvSpPr>
        <p:spPr>
          <a:xfrm>
            <a:off x="225016" y="3389818"/>
            <a:ext cx="4521019" cy="892552"/>
          </a:xfrm>
          <a:prstGeom prst="rect">
            <a:avLst/>
          </a:prstGeom>
          <a:solidFill>
            <a:schemeClr val="tx2">
              <a:lumMod val="20000"/>
              <a:lumOff val="80000"/>
            </a:schemeClr>
          </a:solidFill>
          <a:ln>
            <a:solidFill>
              <a:schemeClr val="tx1"/>
            </a:solidFill>
          </a:ln>
        </p:spPr>
        <p:txBody>
          <a:bodyPr wrap="square" rtlCol="0">
            <a:spAutoFit/>
          </a:bodyPr>
          <a:lstStyle/>
          <a:p>
            <a:r>
              <a:rPr lang="en-US" sz="2600" dirty="0"/>
              <a:t>2. How does the seasonality  of the MJO impact HEX events?</a:t>
            </a:r>
          </a:p>
        </p:txBody>
      </p:sp>
      <p:sp>
        <p:nvSpPr>
          <p:cNvPr id="4" name="TextBox 3">
            <a:extLst>
              <a:ext uri="{FF2B5EF4-FFF2-40B4-BE49-F238E27FC236}">
                <a16:creationId xmlns:a16="http://schemas.microsoft.com/office/drawing/2014/main" id="{4D0A0090-DC80-5C5D-2E4D-586D0D8D5144}"/>
              </a:ext>
            </a:extLst>
          </p:cNvPr>
          <p:cNvSpPr txBox="1"/>
          <p:nvPr/>
        </p:nvSpPr>
        <p:spPr>
          <a:xfrm>
            <a:off x="6191680" y="3051264"/>
            <a:ext cx="5679869" cy="1569660"/>
          </a:xfrm>
          <a:prstGeom prst="rect">
            <a:avLst/>
          </a:prstGeom>
          <a:solidFill>
            <a:schemeClr val="tx2">
              <a:lumMod val="20000"/>
              <a:lumOff val="80000"/>
            </a:schemeClr>
          </a:solidFill>
          <a:ln>
            <a:solidFill>
              <a:schemeClr val="tx1"/>
            </a:solidFill>
          </a:ln>
        </p:spPr>
        <p:txBody>
          <a:bodyPr wrap="square" rtlCol="0">
            <a:spAutoFit/>
          </a:bodyPr>
          <a:lstStyle/>
          <a:p>
            <a:r>
              <a:rPr lang="en-US" sz="2400" dirty="0">
                <a:ea typeface="Open Sans" panose="020B0606030504020204" pitchFamily="34" charset="0"/>
                <a:cs typeface="Open Sans" panose="020B0606030504020204" pitchFamily="34" charset="0"/>
              </a:rPr>
              <a:t>Determine role of equatorial wind and local longshore wind forcing on Java SLAs using</a:t>
            </a:r>
          </a:p>
          <a:p>
            <a:pPr marL="342900" indent="-342900">
              <a:buFont typeface="Arial" panose="020B0604020202020204" pitchFamily="34" charset="0"/>
              <a:buChar char="•"/>
            </a:pPr>
            <a:r>
              <a:rPr lang="en-US" sz="2400" dirty="0">
                <a:ea typeface="Open Sans" panose="020B0606030504020204" pitchFamily="34" charset="0"/>
                <a:cs typeface="Open Sans" panose="020B0606030504020204" pitchFamily="34" charset="0"/>
              </a:rPr>
              <a:t>Bayesian dynamic linear model</a:t>
            </a:r>
          </a:p>
          <a:p>
            <a:pPr marL="342900" indent="-342900">
              <a:buFont typeface="Arial" panose="020B0604020202020204" pitchFamily="34" charset="0"/>
              <a:buChar char="•"/>
            </a:pPr>
            <a:r>
              <a:rPr lang="en-US" sz="2400" dirty="0">
                <a:ea typeface="Open Sans" panose="020B0606030504020204" pitchFamily="34" charset="0"/>
                <a:cs typeface="Open Sans" panose="020B0606030504020204" pitchFamily="34" charset="0"/>
              </a:rPr>
              <a:t>Composite analysis</a:t>
            </a:r>
          </a:p>
        </p:txBody>
      </p:sp>
      <p:sp>
        <p:nvSpPr>
          <p:cNvPr id="21" name="TextBox 20">
            <a:extLst>
              <a:ext uri="{FF2B5EF4-FFF2-40B4-BE49-F238E27FC236}">
                <a16:creationId xmlns:a16="http://schemas.microsoft.com/office/drawing/2014/main" id="{E393532B-EF64-F0D9-CA98-4A7AABD82995}"/>
              </a:ext>
            </a:extLst>
          </p:cNvPr>
          <p:cNvSpPr txBox="1"/>
          <p:nvPr/>
        </p:nvSpPr>
        <p:spPr>
          <a:xfrm>
            <a:off x="6191680" y="1082914"/>
            <a:ext cx="5679869" cy="1200329"/>
          </a:xfrm>
          <a:prstGeom prst="rect">
            <a:avLst/>
          </a:prstGeom>
          <a:solidFill>
            <a:schemeClr val="tx2">
              <a:lumMod val="20000"/>
              <a:lumOff val="80000"/>
            </a:schemeClr>
          </a:solidFill>
          <a:ln>
            <a:solidFill>
              <a:schemeClr val="tx1"/>
            </a:solidFill>
          </a:ln>
        </p:spPr>
        <p:txBody>
          <a:bodyPr wrap="square" rtlCol="0">
            <a:spAutoFit/>
          </a:bodyPr>
          <a:lstStyle/>
          <a:p>
            <a:r>
              <a:rPr lang="en-US" sz="2400" dirty="0">
                <a:solidFill>
                  <a:schemeClr val="bg2">
                    <a:lumMod val="75000"/>
                  </a:schemeClr>
                </a:solidFill>
                <a:ea typeface="Open Sans" panose="020B0606030504020204" pitchFamily="34" charset="0"/>
                <a:cs typeface="Open Sans" panose="020B0606030504020204" pitchFamily="34" charset="0"/>
              </a:rPr>
              <a:t>Quantify impact of surface wind stress vs buoyancy flux with the Regional Ocean Modelling System (ROMS)</a:t>
            </a:r>
          </a:p>
        </p:txBody>
      </p:sp>
      <p:sp>
        <p:nvSpPr>
          <p:cNvPr id="22" name="Arrow: Down 21">
            <a:extLst>
              <a:ext uri="{FF2B5EF4-FFF2-40B4-BE49-F238E27FC236}">
                <a16:creationId xmlns:a16="http://schemas.microsoft.com/office/drawing/2014/main" id="{A13E879D-C1E4-DCAF-1EBB-4D392AB41265}"/>
              </a:ext>
            </a:extLst>
          </p:cNvPr>
          <p:cNvSpPr/>
          <p:nvPr/>
        </p:nvSpPr>
        <p:spPr>
          <a:xfrm rot="16200000">
            <a:off x="5291953" y="1221776"/>
            <a:ext cx="359663" cy="92260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Down 22">
            <a:extLst>
              <a:ext uri="{FF2B5EF4-FFF2-40B4-BE49-F238E27FC236}">
                <a16:creationId xmlns:a16="http://schemas.microsoft.com/office/drawing/2014/main" id="{85AD140D-A2D9-02B1-5357-C928BB72AAAA}"/>
              </a:ext>
            </a:extLst>
          </p:cNvPr>
          <p:cNvSpPr/>
          <p:nvPr/>
        </p:nvSpPr>
        <p:spPr>
          <a:xfrm rot="16200000">
            <a:off x="5291953" y="3380041"/>
            <a:ext cx="359663" cy="92260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1A9327C-06A1-1E51-227F-C5635490D1D1}"/>
              </a:ext>
            </a:extLst>
          </p:cNvPr>
          <p:cNvSpPr txBox="1"/>
          <p:nvPr/>
        </p:nvSpPr>
        <p:spPr>
          <a:xfrm>
            <a:off x="219457" y="225793"/>
            <a:ext cx="9716518" cy="523220"/>
          </a:xfrm>
          <a:prstGeom prst="rect">
            <a:avLst/>
          </a:prstGeom>
          <a:noFill/>
        </p:spPr>
        <p:txBody>
          <a:bodyPr wrap="square" rtlCol="0">
            <a:spAutoFit/>
          </a:bodyPr>
          <a:lstStyle/>
          <a:p>
            <a:r>
              <a:rPr lang="en-US" sz="2800" b="1" dirty="0"/>
              <a:t>Research Questions:</a:t>
            </a:r>
          </a:p>
        </p:txBody>
      </p:sp>
      <p:sp>
        <p:nvSpPr>
          <p:cNvPr id="6" name="TextBox 5">
            <a:extLst>
              <a:ext uri="{FF2B5EF4-FFF2-40B4-BE49-F238E27FC236}">
                <a16:creationId xmlns:a16="http://schemas.microsoft.com/office/drawing/2014/main" id="{5AD1280A-4955-16CA-1B23-F0EB9796D349}"/>
              </a:ext>
            </a:extLst>
          </p:cNvPr>
          <p:cNvSpPr txBox="1"/>
          <p:nvPr/>
        </p:nvSpPr>
        <p:spPr>
          <a:xfrm>
            <a:off x="6096000" y="225793"/>
            <a:ext cx="5876543" cy="523220"/>
          </a:xfrm>
          <a:prstGeom prst="rect">
            <a:avLst/>
          </a:prstGeom>
          <a:noFill/>
        </p:spPr>
        <p:txBody>
          <a:bodyPr wrap="square" rtlCol="0">
            <a:spAutoFit/>
          </a:bodyPr>
          <a:lstStyle/>
          <a:p>
            <a:r>
              <a:rPr lang="en-US" sz="2800" b="1" dirty="0"/>
              <a:t>Approach:</a:t>
            </a:r>
          </a:p>
        </p:txBody>
      </p:sp>
    </p:spTree>
    <p:extLst>
      <p:ext uri="{BB962C8B-B14F-4D97-AF65-F5344CB8AC3E}">
        <p14:creationId xmlns:p14="http://schemas.microsoft.com/office/powerpoint/2010/main" val="3664209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aph showing the time line&#10;&#10;Description automatically generated with medium confidence">
            <a:extLst>
              <a:ext uri="{FF2B5EF4-FFF2-40B4-BE49-F238E27FC236}">
                <a16:creationId xmlns:a16="http://schemas.microsoft.com/office/drawing/2014/main" id="{439043EE-8EC9-31C6-42A5-3432C55F29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2500" y="956054"/>
            <a:ext cx="6742263" cy="4783223"/>
          </a:xfrm>
          <a:prstGeom prst="rect">
            <a:avLst/>
          </a:prstGeom>
        </p:spPr>
      </p:pic>
      <p:sp>
        <p:nvSpPr>
          <p:cNvPr id="3" name="Slide Number Placeholder 2">
            <a:extLst>
              <a:ext uri="{FF2B5EF4-FFF2-40B4-BE49-F238E27FC236}">
                <a16:creationId xmlns:a16="http://schemas.microsoft.com/office/drawing/2014/main" id="{64439FDD-E27F-A157-0B16-E480D63B2C8A}"/>
              </a:ext>
            </a:extLst>
          </p:cNvPr>
          <p:cNvSpPr>
            <a:spLocks noGrp="1"/>
          </p:cNvSpPr>
          <p:nvPr>
            <p:ph type="sldNum" sz="quarter" idx="12"/>
          </p:nvPr>
        </p:nvSpPr>
        <p:spPr/>
        <p:txBody>
          <a:bodyPr/>
          <a:lstStyle/>
          <a:p>
            <a:fld id="{05F29975-E275-4E9C-AA8B-EA04F3DD199D}" type="slidenum">
              <a:rPr lang="en-US" smtClean="0"/>
              <a:t>9</a:t>
            </a:fld>
            <a:endParaRPr lang="en-US" dirty="0"/>
          </a:p>
        </p:txBody>
      </p:sp>
      <p:sp>
        <p:nvSpPr>
          <p:cNvPr id="12" name="TextBox 11">
            <a:extLst>
              <a:ext uri="{FF2B5EF4-FFF2-40B4-BE49-F238E27FC236}">
                <a16:creationId xmlns:a16="http://schemas.microsoft.com/office/drawing/2014/main" id="{F29AEA91-E253-D45A-42CD-34D86DB5FB40}"/>
              </a:ext>
            </a:extLst>
          </p:cNvPr>
          <p:cNvSpPr txBox="1"/>
          <p:nvPr/>
        </p:nvSpPr>
        <p:spPr>
          <a:xfrm>
            <a:off x="218976" y="225793"/>
            <a:ext cx="9716518" cy="523220"/>
          </a:xfrm>
          <a:prstGeom prst="rect">
            <a:avLst/>
          </a:prstGeom>
          <a:noFill/>
        </p:spPr>
        <p:txBody>
          <a:bodyPr wrap="square" rtlCol="0">
            <a:spAutoFit/>
          </a:bodyPr>
          <a:lstStyle/>
          <a:p>
            <a:r>
              <a:rPr lang="en-US" sz="2800" b="1" dirty="0"/>
              <a:t>Definition of HEX events:</a:t>
            </a:r>
          </a:p>
        </p:txBody>
      </p:sp>
      <p:sp>
        <p:nvSpPr>
          <p:cNvPr id="14" name="TextBox 13">
            <a:extLst>
              <a:ext uri="{FF2B5EF4-FFF2-40B4-BE49-F238E27FC236}">
                <a16:creationId xmlns:a16="http://schemas.microsoft.com/office/drawing/2014/main" id="{AE009122-8C12-F253-1865-99BDAB171EBE}"/>
              </a:ext>
            </a:extLst>
          </p:cNvPr>
          <p:cNvSpPr txBox="1"/>
          <p:nvPr/>
        </p:nvSpPr>
        <p:spPr>
          <a:xfrm>
            <a:off x="218976" y="1020696"/>
            <a:ext cx="4741986" cy="3416320"/>
          </a:xfrm>
          <a:prstGeom prst="rect">
            <a:avLst/>
          </a:prstGeom>
          <a:solidFill>
            <a:schemeClr val="tx2">
              <a:lumMod val="20000"/>
              <a:lumOff val="80000"/>
            </a:schemeClr>
          </a:solidFill>
          <a:ln>
            <a:solidFill>
              <a:schemeClr val="tx1"/>
            </a:solidFill>
          </a:ln>
        </p:spPr>
        <p:txBody>
          <a:bodyPr wrap="square" rtlCol="0">
            <a:spAutoFit/>
          </a:bodyPr>
          <a:lstStyle/>
          <a:p>
            <a:r>
              <a:rPr lang="en-US" sz="2400" dirty="0">
                <a:ea typeface="Open Sans" panose="020B0606030504020204" pitchFamily="34" charset="0"/>
                <a:cs typeface="Open Sans" panose="020B0606030504020204" pitchFamily="34" charset="0"/>
              </a:rPr>
              <a:t>Java SLA observed using satellite data from 1993-2022</a:t>
            </a:r>
          </a:p>
          <a:p>
            <a:endParaRPr lang="en-US" sz="2400" dirty="0">
              <a:ea typeface="Open Sans" panose="020B0606030504020204" pitchFamily="34" charset="0"/>
              <a:cs typeface="Open Sans" panose="020B0606030504020204" pitchFamily="34" charset="0"/>
            </a:endParaRPr>
          </a:p>
          <a:p>
            <a:r>
              <a:rPr lang="en-US" sz="2400" dirty="0">
                <a:ea typeface="Open Sans" panose="020B0606030504020204" pitchFamily="34" charset="0"/>
                <a:cs typeface="Open Sans" panose="020B0606030504020204" pitchFamily="34" charset="0"/>
              </a:rPr>
              <a:t>HEX events were defined as detrended satellite Java SLA that exceeds the 90</a:t>
            </a:r>
            <a:r>
              <a:rPr lang="en-US" sz="2400" baseline="30000" dirty="0">
                <a:ea typeface="Open Sans" panose="020B0606030504020204" pitchFamily="34" charset="0"/>
                <a:cs typeface="Open Sans" panose="020B0606030504020204" pitchFamily="34" charset="0"/>
              </a:rPr>
              <a:t>th</a:t>
            </a:r>
            <a:r>
              <a:rPr lang="en-US" sz="2400" dirty="0">
                <a:ea typeface="Open Sans" panose="020B0606030504020204" pitchFamily="34" charset="0"/>
                <a:cs typeface="Open Sans" panose="020B0606030504020204" pitchFamily="34" charset="0"/>
              </a:rPr>
              <a:t> percentile for at least 5 consecutive days. </a:t>
            </a:r>
          </a:p>
          <a:p>
            <a:endParaRPr lang="en-US" sz="2400" dirty="0">
              <a:ea typeface="Open Sans" panose="020B0606030504020204" pitchFamily="34" charset="0"/>
              <a:cs typeface="Open Sans" panose="020B0606030504020204" pitchFamily="34" charset="0"/>
            </a:endParaRPr>
          </a:p>
          <a:p>
            <a:r>
              <a:rPr lang="en-US" sz="2400" dirty="0">
                <a:ea typeface="Open Sans" panose="020B0606030504020204" pitchFamily="34" charset="0"/>
                <a:cs typeface="Open Sans" panose="020B0606030504020204" pitchFamily="34" charset="0"/>
              </a:rPr>
              <a:t>56 HEX events from 1993-2022</a:t>
            </a:r>
          </a:p>
        </p:txBody>
      </p:sp>
      <p:sp>
        <p:nvSpPr>
          <p:cNvPr id="18" name="TextBox 17">
            <a:extLst>
              <a:ext uri="{FF2B5EF4-FFF2-40B4-BE49-F238E27FC236}">
                <a16:creationId xmlns:a16="http://schemas.microsoft.com/office/drawing/2014/main" id="{43F2B27B-E297-F27E-B42D-4E3E0F7DB33B}"/>
              </a:ext>
            </a:extLst>
          </p:cNvPr>
          <p:cNvSpPr txBox="1"/>
          <p:nvPr/>
        </p:nvSpPr>
        <p:spPr>
          <a:xfrm>
            <a:off x="6230470" y="5730842"/>
            <a:ext cx="5450444" cy="646331"/>
          </a:xfrm>
          <a:prstGeom prst="rect">
            <a:avLst/>
          </a:prstGeom>
          <a:noFill/>
        </p:spPr>
        <p:txBody>
          <a:bodyPr wrap="square" rtlCol="0">
            <a:spAutoFit/>
          </a:bodyPr>
          <a:lstStyle/>
          <a:p>
            <a:r>
              <a:rPr lang="en-US" dirty="0"/>
              <a:t>The satellite Java SLA (blue), its 90</a:t>
            </a:r>
            <a:r>
              <a:rPr lang="en-US" baseline="30000" dirty="0"/>
              <a:t>th</a:t>
            </a:r>
            <a:r>
              <a:rPr lang="en-US" dirty="0"/>
              <a:t> percentile (red), and HEX (vertical black lines) are shown from 1993-2021</a:t>
            </a:r>
          </a:p>
        </p:txBody>
      </p:sp>
    </p:spTree>
    <p:extLst>
      <p:ext uri="{BB962C8B-B14F-4D97-AF65-F5344CB8AC3E}">
        <p14:creationId xmlns:p14="http://schemas.microsoft.com/office/powerpoint/2010/main" val="13055091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3ded8b1b-070d-4629-82e4-c0b019f46057}" enabled="0" method="" siteId="{3ded8b1b-070d-4629-82e4-c0b019f46057}" removed="1"/>
</clbl:labelList>
</file>

<file path=docProps/app.xml><?xml version="1.0" encoding="utf-8"?>
<Properties xmlns="http://schemas.openxmlformats.org/officeDocument/2006/extended-properties" xmlns:vt="http://schemas.openxmlformats.org/officeDocument/2006/docPropsVTypes">
  <TotalTime>128312</TotalTime>
  <Words>991</Words>
  <Application>Microsoft Office PowerPoint</Application>
  <PresentationFormat>Widescreen</PresentationFormat>
  <Paragraphs>128</Paragraphs>
  <Slides>16</Slides>
  <Notes>16</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Bangla MN</vt:lpstr>
      <vt:lpstr>Calibri</vt:lpstr>
      <vt:lpstr>Calibri Light</vt:lpstr>
      <vt:lpstr>Cambria Math</vt:lpstr>
      <vt:lpstr>Helvetica</vt:lpstr>
      <vt:lpstr>Titillium Web</vt:lpstr>
      <vt:lpstr>Office Theme</vt:lpstr>
      <vt:lpstr>Atmospheric Intraseasonal Oscillations Leading to Sea Level Extremes in Coastal Indonesia during Recent Decades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Update 10/28/2022</dc:title>
  <dc:creator>William Kamp</dc:creator>
  <cp:lastModifiedBy>William Kamp</cp:lastModifiedBy>
  <cp:revision>46</cp:revision>
  <dcterms:created xsi:type="dcterms:W3CDTF">2022-10-21T21:38:47Z</dcterms:created>
  <dcterms:modified xsi:type="dcterms:W3CDTF">2024-05-30T00:25:13Z</dcterms:modified>
</cp:coreProperties>
</file>